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0" r:id="rId5"/>
    <p:sldId id="271" r:id="rId6"/>
    <p:sldId id="269" r:id="rId7"/>
    <p:sldId id="256" r:id="rId8"/>
    <p:sldId id="267" r:id="rId9"/>
    <p:sldId id="257" r:id="rId10"/>
    <p:sldId id="258" r:id="rId11"/>
    <p:sldId id="259" r:id="rId12"/>
    <p:sldId id="261" r:id="rId13"/>
    <p:sldId id="265" r:id="rId14"/>
    <p:sldId id="264" r:id="rId15"/>
    <p:sldId id="268" r:id="rId16"/>
    <p:sldId id="262" r:id="rId17"/>
    <p:sldId id="263" r:id="rId18"/>
    <p:sldId id="272" r:id="rId19"/>
    <p:sldId id="277" r:id="rId20"/>
    <p:sldId id="274" r:id="rId21"/>
    <p:sldId id="273" r:id="rId22"/>
    <p:sldId id="278" r:id="rId23"/>
    <p:sldId id="279" r:id="rId24"/>
    <p:sldId id="266" r:id="rId25"/>
    <p:sldId id="283" r:id="rId26"/>
    <p:sldId id="282" r:id="rId27"/>
    <p:sldId id="281" r:id="rId28"/>
    <p:sldId id="284" r:id="rId29"/>
    <p:sldId id="275"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8"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48EB3B-D0C5-4579-BDB1-3B176BB7E2B5}" type="datetimeFigureOut">
              <a:rPr lang="en-US" smtClean="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1240F9-BC47-4B22-AC2B-62F72D53222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9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48EB3B-D0C5-4579-BDB1-3B176BB7E2B5}" type="datetimeFigureOut">
              <a:rPr lang="en-US" smtClean="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1240F9-BC47-4B22-AC2B-62F72D53222E}" type="slidenum">
              <a:rPr lang="en-US" smtClean="0"/>
              <a:t>‹#›</a:t>
            </a:fld>
            <a:endParaRPr lang="en-US" dirty="0"/>
          </a:p>
        </p:txBody>
      </p:sp>
    </p:spTree>
    <p:extLst>
      <p:ext uri="{BB962C8B-B14F-4D97-AF65-F5344CB8AC3E}">
        <p14:creationId xmlns:p14="http://schemas.microsoft.com/office/powerpoint/2010/main" val="197924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48EB3B-D0C5-4579-BDB1-3B176BB7E2B5}" type="datetimeFigureOut">
              <a:rPr lang="en-US" smtClean="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1240F9-BC47-4B22-AC2B-62F72D53222E}"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30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48EB3B-D0C5-4579-BDB1-3B176BB7E2B5}" type="datetimeFigureOut">
              <a:rPr lang="en-US" smtClean="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1240F9-BC47-4B22-AC2B-62F72D53222E}" type="slidenum">
              <a:rPr lang="en-US" smtClean="0"/>
              <a:t>‹#›</a:t>
            </a:fld>
            <a:endParaRPr lang="en-US" dirty="0"/>
          </a:p>
        </p:txBody>
      </p:sp>
    </p:spTree>
    <p:extLst>
      <p:ext uri="{BB962C8B-B14F-4D97-AF65-F5344CB8AC3E}">
        <p14:creationId xmlns:p14="http://schemas.microsoft.com/office/powerpoint/2010/main" val="361926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48EB3B-D0C5-4579-BDB1-3B176BB7E2B5}" type="datetimeFigureOut">
              <a:rPr lang="en-US" smtClean="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1240F9-BC47-4B22-AC2B-62F72D53222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26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48EB3B-D0C5-4579-BDB1-3B176BB7E2B5}" type="datetimeFigureOut">
              <a:rPr lang="en-US" smtClean="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1240F9-BC47-4B22-AC2B-62F72D53222E}" type="slidenum">
              <a:rPr lang="en-US" smtClean="0"/>
              <a:t>‹#›</a:t>
            </a:fld>
            <a:endParaRPr lang="en-US" dirty="0"/>
          </a:p>
        </p:txBody>
      </p:sp>
    </p:spTree>
    <p:extLst>
      <p:ext uri="{BB962C8B-B14F-4D97-AF65-F5344CB8AC3E}">
        <p14:creationId xmlns:p14="http://schemas.microsoft.com/office/powerpoint/2010/main" val="290457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48EB3B-D0C5-4579-BDB1-3B176BB7E2B5}" type="datetimeFigureOut">
              <a:rPr lang="en-US" smtClean="0"/>
              <a:t>5/23/2024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1240F9-BC47-4B22-AC2B-62F72D53222E}" type="slidenum">
              <a:rPr lang="en-US" smtClean="0"/>
              <a:t>‹#›</a:t>
            </a:fld>
            <a:endParaRPr lang="en-US" dirty="0"/>
          </a:p>
        </p:txBody>
      </p:sp>
    </p:spTree>
    <p:extLst>
      <p:ext uri="{BB962C8B-B14F-4D97-AF65-F5344CB8AC3E}">
        <p14:creationId xmlns:p14="http://schemas.microsoft.com/office/powerpoint/2010/main" val="141693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48EB3B-D0C5-4579-BDB1-3B176BB7E2B5}" type="datetimeFigureOut">
              <a:rPr lang="en-US" smtClean="0"/>
              <a:t>5/23/2024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1240F9-BC47-4B22-AC2B-62F72D53222E}" type="slidenum">
              <a:rPr lang="en-US" smtClean="0"/>
              <a:t>‹#›</a:t>
            </a:fld>
            <a:endParaRPr lang="en-US" dirty="0"/>
          </a:p>
        </p:txBody>
      </p:sp>
    </p:spTree>
    <p:extLst>
      <p:ext uri="{BB962C8B-B14F-4D97-AF65-F5344CB8AC3E}">
        <p14:creationId xmlns:p14="http://schemas.microsoft.com/office/powerpoint/2010/main" val="365810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8EB3B-D0C5-4579-BDB1-3B176BB7E2B5}" type="datetimeFigureOut">
              <a:rPr lang="en-US" smtClean="0"/>
              <a:t>5/23/2024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1240F9-BC47-4B22-AC2B-62F72D53222E}" type="slidenum">
              <a:rPr lang="en-US" smtClean="0"/>
              <a:t>‹#›</a:t>
            </a:fld>
            <a:endParaRPr lang="en-US" dirty="0"/>
          </a:p>
        </p:txBody>
      </p:sp>
    </p:spTree>
    <p:extLst>
      <p:ext uri="{BB962C8B-B14F-4D97-AF65-F5344CB8AC3E}">
        <p14:creationId xmlns:p14="http://schemas.microsoft.com/office/powerpoint/2010/main" val="231598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48EB3B-D0C5-4579-BDB1-3B176BB7E2B5}" type="datetimeFigureOut">
              <a:rPr lang="en-US" smtClean="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1240F9-BC47-4B22-AC2B-62F72D53222E}" type="slidenum">
              <a:rPr lang="en-US" smtClean="0"/>
              <a:t>‹#›</a:t>
            </a:fld>
            <a:endParaRPr lang="en-US" dirty="0"/>
          </a:p>
        </p:txBody>
      </p:sp>
    </p:spTree>
    <p:extLst>
      <p:ext uri="{BB962C8B-B14F-4D97-AF65-F5344CB8AC3E}">
        <p14:creationId xmlns:p14="http://schemas.microsoft.com/office/powerpoint/2010/main" val="409883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8EB3B-D0C5-4579-BDB1-3B176BB7E2B5}" type="datetimeFigureOut">
              <a:rPr lang="en-US" smtClean="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1240F9-BC47-4B22-AC2B-62F72D53222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9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548EB3B-D0C5-4579-BDB1-3B176BB7E2B5}" type="datetimeFigureOut">
              <a:rPr lang="en-US" smtClean="0"/>
              <a:t>5/23/2024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1240F9-BC47-4B22-AC2B-62F72D53222E}"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387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mass.gov/info-details/types-of-paid-family-and-medical-leave#important-terms-to-kno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mass.gov/info-details/opt-in-and-contribute-to-paid-family-and-medical-leave-as-a-self-employed-individua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8737-FC1A-D34B-362D-06658A63C29A}"/>
              </a:ext>
            </a:extLst>
          </p:cNvPr>
          <p:cNvSpPr>
            <a:spLocks noGrp="1"/>
          </p:cNvSpPr>
          <p:nvPr>
            <p:ph type="ctrTitle"/>
          </p:nvPr>
        </p:nvSpPr>
        <p:spPr/>
        <p:txBody>
          <a:bodyPr/>
          <a:lstStyle/>
          <a:p>
            <a:r>
              <a:rPr lang="en-US" dirty="0"/>
              <a:t>Business insurance 101</a:t>
            </a:r>
          </a:p>
        </p:txBody>
      </p:sp>
      <p:sp>
        <p:nvSpPr>
          <p:cNvPr id="3" name="Subtitle 2">
            <a:extLst>
              <a:ext uri="{FF2B5EF4-FFF2-40B4-BE49-F238E27FC236}">
                <a16:creationId xmlns:a16="http://schemas.microsoft.com/office/drawing/2014/main" id="{F31818FE-239E-B123-F030-2CA54B0CE578}"/>
              </a:ext>
            </a:extLst>
          </p:cNvPr>
          <p:cNvSpPr>
            <a:spLocks noGrp="1"/>
          </p:cNvSpPr>
          <p:nvPr>
            <p:ph type="subTitle" idx="1"/>
          </p:nvPr>
        </p:nvSpPr>
        <p:spPr/>
        <p:txBody>
          <a:bodyPr/>
          <a:lstStyle/>
          <a:p>
            <a:r>
              <a:rPr lang="en-US" dirty="0"/>
              <a:t>Christina Beeke</a:t>
            </a:r>
          </a:p>
        </p:txBody>
      </p:sp>
    </p:spTree>
    <p:extLst>
      <p:ext uri="{BB962C8B-B14F-4D97-AF65-F5344CB8AC3E}">
        <p14:creationId xmlns:p14="http://schemas.microsoft.com/office/powerpoint/2010/main" val="15874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31A5B1-A8AE-7188-92A2-0929F22F7E40}"/>
              </a:ext>
            </a:extLst>
          </p:cNvPr>
          <p:cNvSpPr>
            <a:spLocks noGrp="1"/>
          </p:cNvSpPr>
          <p:nvPr>
            <p:ph type="title" idx="4294967295"/>
          </p:nvPr>
        </p:nvSpPr>
        <p:spPr>
          <a:xfrm>
            <a:off x="840508" y="5643563"/>
            <a:ext cx="6779492" cy="779462"/>
          </a:xfrm>
        </p:spPr>
        <p:txBody>
          <a:bodyPr>
            <a:normAutofit/>
          </a:bodyPr>
          <a:lstStyle/>
          <a:p>
            <a:pPr algn="l"/>
            <a:r>
              <a:rPr lang="en-US" dirty="0"/>
              <a:t>What Is your biggest asset?</a:t>
            </a:r>
          </a:p>
        </p:txBody>
      </p:sp>
      <p:sp>
        <p:nvSpPr>
          <p:cNvPr id="7" name="Text Placeholder 6">
            <a:extLst>
              <a:ext uri="{FF2B5EF4-FFF2-40B4-BE49-F238E27FC236}">
                <a16:creationId xmlns:a16="http://schemas.microsoft.com/office/drawing/2014/main" id="{859163A1-1E1F-6898-608B-DD063B301A84}"/>
              </a:ext>
            </a:extLst>
          </p:cNvPr>
          <p:cNvSpPr>
            <a:spLocks noGrp="1"/>
          </p:cNvSpPr>
          <p:nvPr>
            <p:ph type="body" sz="half" idx="4294967295"/>
          </p:nvPr>
        </p:nvSpPr>
        <p:spPr>
          <a:xfrm>
            <a:off x="8102600" y="5643563"/>
            <a:ext cx="4089400" cy="779462"/>
          </a:xfrm>
        </p:spPr>
        <p:txBody>
          <a:bodyPr>
            <a:normAutofit/>
          </a:bodyPr>
          <a:lstStyle/>
          <a:p>
            <a:r>
              <a:rPr lang="en-US" sz="5000" b="1" cap="all" spc="200" dirty="0">
                <a:solidFill>
                  <a:srgbClr val="92D050"/>
                </a:solidFill>
                <a:latin typeface="+mj-lt"/>
                <a:ea typeface="+mj-ea"/>
                <a:cs typeface="+mj-cs"/>
              </a:rPr>
              <a:t>Your income</a:t>
            </a:r>
          </a:p>
        </p:txBody>
      </p:sp>
      <p:pic>
        <p:nvPicPr>
          <p:cNvPr id="3" name="Picture 2">
            <a:extLst>
              <a:ext uri="{FF2B5EF4-FFF2-40B4-BE49-F238E27FC236}">
                <a16:creationId xmlns:a16="http://schemas.microsoft.com/office/drawing/2014/main" id="{7C9641E7-268A-2F05-857D-805E2DFD5BD7}"/>
              </a:ext>
            </a:extLst>
          </p:cNvPr>
          <p:cNvPicPr>
            <a:picLocks noChangeAspect="1"/>
          </p:cNvPicPr>
          <p:nvPr/>
        </p:nvPicPr>
        <p:blipFill rotWithShape="1">
          <a:blip r:embed="rId2">
            <a:extLst>
              <a:ext uri="{28A0092B-C50C-407E-A947-70E740481C1C}">
                <a14:useLocalDpi xmlns:a14="http://schemas.microsoft.com/office/drawing/2010/main" val="0"/>
              </a:ext>
            </a:extLst>
          </a:blip>
          <a:srcRect l="2708" t="2335" r="3619" b="3170"/>
          <a:stretch/>
        </p:blipFill>
        <p:spPr>
          <a:xfrm>
            <a:off x="2225964" y="92363"/>
            <a:ext cx="7250546" cy="5376316"/>
          </a:xfrm>
          <a:prstGeom prst="rect">
            <a:avLst/>
          </a:prstGeom>
        </p:spPr>
      </p:pic>
    </p:spTree>
    <p:extLst>
      <p:ext uri="{BB962C8B-B14F-4D97-AF65-F5344CB8AC3E}">
        <p14:creationId xmlns:p14="http://schemas.microsoft.com/office/powerpoint/2010/main" val="353203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5B129E-B438-4EDF-E0F4-1A190738CE6C}"/>
              </a:ext>
            </a:extLst>
          </p:cNvPr>
          <p:cNvPicPr>
            <a:picLocks noChangeAspect="1"/>
          </p:cNvPicPr>
          <p:nvPr/>
        </p:nvPicPr>
        <p:blipFill>
          <a:blip r:embed="rId2"/>
          <a:stretch>
            <a:fillRect/>
          </a:stretch>
        </p:blipFill>
        <p:spPr>
          <a:xfrm>
            <a:off x="467447" y="1561234"/>
            <a:ext cx="11515725" cy="5619750"/>
          </a:xfrm>
          <a:prstGeom prst="rect">
            <a:avLst/>
          </a:prstGeom>
        </p:spPr>
      </p:pic>
      <p:sp>
        <p:nvSpPr>
          <p:cNvPr id="2" name="Title 1">
            <a:extLst>
              <a:ext uri="{FF2B5EF4-FFF2-40B4-BE49-F238E27FC236}">
                <a16:creationId xmlns:a16="http://schemas.microsoft.com/office/drawing/2014/main" id="{B218C6EF-71ED-793F-B33A-75E248565F6E}"/>
              </a:ext>
            </a:extLst>
          </p:cNvPr>
          <p:cNvSpPr>
            <a:spLocks noGrp="1"/>
          </p:cNvSpPr>
          <p:nvPr>
            <p:ph type="title"/>
          </p:nvPr>
        </p:nvSpPr>
        <p:spPr>
          <a:xfrm>
            <a:off x="1024127" y="585216"/>
            <a:ext cx="10700425" cy="1499616"/>
          </a:xfrm>
        </p:spPr>
        <p:txBody>
          <a:bodyPr/>
          <a:lstStyle/>
          <a:p>
            <a:r>
              <a:rPr lang="en-US" dirty="0"/>
              <a:t>Insure your assets through disability coverage</a:t>
            </a:r>
          </a:p>
        </p:txBody>
      </p:sp>
    </p:spTree>
    <p:extLst>
      <p:ext uri="{BB962C8B-B14F-4D97-AF65-F5344CB8AC3E}">
        <p14:creationId xmlns:p14="http://schemas.microsoft.com/office/powerpoint/2010/main" val="303134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05B7-7AA1-4C37-456D-BDA77EEF581B}"/>
              </a:ext>
            </a:extLst>
          </p:cNvPr>
          <p:cNvSpPr>
            <a:spLocks noGrp="1"/>
          </p:cNvSpPr>
          <p:nvPr>
            <p:ph type="title"/>
          </p:nvPr>
        </p:nvSpPr>
        <p:spPr/>
        <p:txBody>
          <a:bodyPr/>
          <a:lstStyle/>
          <a:p>
            <a:r>
              <a:rPr lang="en-US" dirty="0"/>
              <a:t>Disability coverage (short or long-term)</a:t>
            </a:r>
          </a:p>
        </p:txBody>
      </p:sp>
      <p:sp>
        <p:nvSpPr>
          <p:cNvPr id="3" name="Content Placeholder 2">
            <a:extLst>
              <a:ext uri="{FF2B5EF4-FFF2-40B4-BE49-F238E27FC236}">
                <a16:creationId xmlns:a16="http://schemas.microsoft.com/office/drawing/2014/main" id="{230ACB2F-EAD3-7B44-40C9-5DA2AF124774}"/>
              </a:ext>
            </a:extLst>
          </p:cNvPr>
          <p:cNvSpPr>
            <a:spLocks noGrp="1"/>
          </p:cNvSpPr>
          <p:nvPr>
            <p:ph idx="1"/>
          </p:nvPr>
        </p:nvSpPr>
        <p:spPr>
          <a:xfrm>
            <a:off x="1024128" y="2286000"/>
            <a:ext cx="10585981" cy="4023360"/>
          </a:xfrm>
        </p:spPr>
        <p:txBody>
          <a:bodyPr>
            <a:noAutofit/>
          </a:bodyPr>
          <a:lstStyle/>
          <a:p>
            <a:pPr marL="0" indent="0">
              <a:buNone/>
            </a:pPr>
            <a:r>
              <a:rPr lang="en-US" sz="3000" dirty="0">
                <a:latin typeface="Noto Sans VF"/>
              </a:rPr>
              <a:t>Covers you when injured off the job or sickness</a:t>
            </a:r>
          </a:p>
          <a:p>
            <a:pPr marL="0" indent="0">
              <a:buNone/>
            </a:pPr>
            <a:r>
              <a:rPr lang="en-US" sz="3000" dirty="0">
                <a:latin typeface="Noto Sans VF"/>
              </a:rPr>
              <a:t>Covers you and your family to continue living the lifestyle you are accustom to</a:t>
            </a:r>
          </a:p>
          <a:p>
            <a:pPr marL="0" indent="0">
              <a:buNone/>
            </a:pPr>
            <a:r>
              <a:rPr lang="en-US" sz="3000" dirty="0">
                <a:latin typeface="Noto Sans VF"/>
              </a:rPr>
              <a:t>Elimination period(s) apply – will pay when out of work X days</a:t>
            </a:r>
          </a:p>
          <a:p>
            <a:pPr marL="0" indent="0">
              <a:buNone/>
            </a:pPr>
            <a:r>
              <a:rPr lang="en-US" sz="3000" dirty="0">
                <a:latin typeface="Noto Sans VF"/>
              </a:rPr>
              <a:t>When you get injured or ill, the bills don’t stop</a:t>
            </a:r>
          </a:p>
          <a:p>
            <a:pPr marL="173736" lvl="1" indent="0">
              <a:buNone/>
            </a:pPr>
            <a:r>
              <a:rPr lang="en-US" sz="2600" dirty="0">
                <a:latin typeface="Noto Sans VF"/>
              </a:rPr>
              <a:t>MUG Expenses: Mortgage Utilities, Groceries</a:t>
            </a:r>
          </a:p>
          <a:p>
            <a:pPr marL="173736" lvl="1" indent="0">
              <a:buNone/>
            </a:pPr>
            <a:r>
              <a:rPr lang="en-US" sz="2600" dirty="0">
                <a:latin typeface="Noto Sans VF"/>
              </a:rPr>
              <a:t>What you forget: Auto Ins and Payment, Health Insurance, Life Insurance, Credit Card, Convenience services</a:t>
            </a:r>
          </a:p>
          <a:p>
            <a:pPr marL="0" indent="0">
              <a:buNone/>
            </a:pPr>
            <a:r>
              <a:rPr lang="en-US" sz="2800" dirty="0">
                <a:latin typeface="Noto Sans VF"/>
              </a:rPr>
              <a:t>*On the job rider extra coverage available for those who may need it</a:t>
            </a:r>
          </a:p>
        </p:txBody>
      </p:sp>
    </p:spTree>
    <p:extLst>
      <p:ext uri="{BB962C8B-B14F-4D97-AF65-F5344CB8AC3E}">
        <p14:creationId xmlns:p14="http://schemas.microsoft.com/office/powerpoint/2010/main" val="12573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DB2B7B-6B72-C47C-64EB-436F67192ABB}"/>
              </a:ext>
            </a:extLst>
          </p:cNvPr>
          <p:cNvSpPr>
            <a:spLocks noGrp="1"/>
          </p:cNvSpPr>
          <p:nvPr>
            <p:ph type="title"/>
          </p:nvPr>
        </p:nvSpPr>
        <p:spPr/>
        <p:txBody>
          <a:bodyPr/>
          <a:lstStyle/>
          <a:p>
            <a:r>
              <a:rPr lang="en-US" dirty="0"/>
              <a:t>Option: Short-term disability insurance</a:t>
            </a:r>
          </a:p>
        </p:txBody>
      </p:sp>
      <p:sp>
        <p:nvSpPr>
          <p:cNvPr id="6" name="Content Placeholder 5">
            <a:extLst>
              <a:ext uri="{FF2B5EF4-FFF2-40B4-BE49-F238E27FC236}">
                <a16:creationId xmlns:a16="http://schemas.microsoft.com/office/drawing/2014/main" id="{8CB951C4-A618-F404-E8D3-06E5EA42D85A}"/>
              </a:ext>
            </a:extLst>
          </p:cNvPr>
          <p:cNvSpPr>
            <a:spLocks noGrp="1"/>
          </p:cNvSpPr>
          <p:nvPr>
            <p:ph idx="1"/>
          </p:nvPr>
        </p:nvSpPr>
        <p:spPr/>
        <p:txBody>
          <a:bodyPr>
            <a:normAutofit/>
          </a:bodyPr>
          <a:lstStyle/>
          <a:p>
            <a:pPr fontAlgn="base"/>
            <a:r>
              <a:rPr lang="en-US" sz="3000" b="0" i="0" dirty="0">
                <a:solidFill>
                  <a:srgbClr val="3B3B3B"/>
                </a:solidFill>
                <a:effectLst/>
                <a:latin typeface="Noto Sans VF"/>
              </a:rPr>
              <a:t>Short-Term Disability Insurance can help provide income protection while you are unable to work due to a covered sickness, injury or mental health condition so you can focus on recovery. </a:t>
            </a:r>
          </a:p>
          <a:p>
            <a:pPr fontAlgn="base"/>
            <a:r>
              <a:rPr lang="en-US" sz="3000" dirty="0">
                <a:solidFill>
                  <a:srgbClr val="3B3B3B"/>
                </a:solidFill>
                <a:latin typeface="Noto Sans VF"/>
              </a:rPr>
              <a:t>Varied coverage duration and elimination periods as well as payout amounts</a:t>
            </a:r>
            <a:endParaRPr lang="en-US" sz="3000" b="0" i="0" dirty="0">
              <a:solidFill>
                <a:srgbClr val="3B3B3B"/>
              </a:solidFill>
              <a:effectLst/>
              <a:latin typeface="Noto Sans VF"/>
            </a:endParaRPr>
          </a:p>
        </p:txBody>
      </p:sp>
    </p:spTree>
    <p:extLst>
      <p:ext uri="{BB962C8B-B14F-4D97-AF65-F5344CB8AC3E}">
        <p14:creationId xmlns:p14="http://schemas.microsoft.com/office/powerpoint/2010/main" val="412015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A423-019C-B049-8196-7270F3B13F7C}"/>
              </a:ext>
            </a:extLst>
          </p:cNvPr>
          <p:cNvSpPr>
            <a:spLocks noGrp="1"/>
          </p:cNvSpPr>
          <p:nvPr>
            <p:ph type="title"/>
          </p:nvPr>
        </p:nvSpPr>
        <p:spPr/>
        <p:txBody>
          <a:bodyPr>
            <a:normAutofit/>
          </a:bodyPr>
          <a:lstStyle/>
          <a:p>
            <a:r>
              <a:rPr lang="en-US" dirty="0"/>
              <a:t>Aflac Offers Short-Term Disability Insurance (min. 3 employees)</a:t>
            </a:r>
          </a:p>
        </p:txBody>
      </p:sp>
      <p:sp>
        <p:nvSpPr>
          <p:cNvPr id="4" name="Content Placeholder 3">
            <a:extLst>
              <a:ext uri="{FF2B5EF4-FFF2-40B4-BE49-F238E27FC236}">
                <a16:creationId xmlns:a16="http://schemas.microsoft.com/office/drawing/2014/main" id="{842C584D-7CF7-BF7C-4B64-841414692E61}"/>
              </a:ext>
            </a:extLst>
          </p:cNvPr>
          <p:cNvSpPr>
            <a:spLocks noGrp="1"/>
          </p:cNvSpPr>
          <p:nvPr>
            <p:ph idx="1"/>
          </p:nvPr>
        </p:nvSpPr>
        <p:spPr/>
        <p:txBody>
          <a:bodyPr>
            <a:normAutofit lnSpcReduction="10000"/>
          </a:bodyPr>
          <a:lstStyle/>
          <a:p>
            <a:pPr algn="l" fontAlgn="base"/>
            <a:r>
              <a:rPr lang="en-US" sz="3000" b="0" i="0" dirty="0">
                <a:solidFill>
                  <a:srgbClr val="3B3B3B"/>
                </a:solidFill>
                <a:effectLst/>
                <a:highlight>
                  <a:srgbClr val="FFFFFF"/>
                </a:highlight>
                <a:latin typeface="Noto Sans VF"/>
              </a:rPr>
              <a:t>Income based</a:t>
            </a:r>
          </a:p>
          <a:p>
            <a:pPr algn="l" fontAlgn="base"/>
            <a:r>
              <a:rPr lang="en-US" sz="3000" b="0" i="0" dirty="0">
                <a:solidFill>
                  <a:srgbClr val="3B3B3B"/>
                </a:solidFill>
                <a:effectLst/>
                <a:highlight>
                  <a:srgbClr val="FFFFFF"/>
                </a:highlight>
                <a:latin typeface="Noto Sans VF"/>
              </a:rPr>
              <a:t>Guaranteed-issue option, meaning you may be able to skip the medical exam and still receive coverage.</a:t>
            </a:r>
          </a:p>
          <a:p>
            <a:pPr algn="l" fontAlgn="base"/>
            <a:r>
              <a:rPr lang="en-US" sz="3000" dirty="0">
                <a:solidFill>
                  <a:srgbClr val="3B3B3B"/>
                </a:solidFill>
                <a:highlight>
                  <a:srgbClr val="FFFFFF"/>
                </a:highlight>
                <a:latin typeface="Noto Sans VF"/>
              </a:rPr>
              <a:t>Choose 3 or 6 months of coverage</a:t>
            </a:r>
          </a:p>
          <a:p>
            <a:pPr algn="l" fontAlgn="base"/>
            <a:r>
              <a:rPr lang="en-US" sz="3000" dirty="0">
                <a:solidFill>
                  <a:srgbClr val="3B3B3B"/>
                </a:solidFill>
                <a:highlight>
                  <a:srgbClr val="FFFFFF"/>
                </a:highlight>
                <a:latin typeface="Noto Sans VF"/>
              </a:rPr>
              <a:t>Aflac requires 3 employees and thru Payroll Deduction</a:t>
            </a:r>
          </a:p>
          <a:p>
            <a:pPr algn="l" fontAlgn="base"/>
            <a:r>
              <a:rPr lang="en-US" sz="3000" dirty="0">
                <a:solidFill>
                  <a:srgbClr val="3B3B3B"/>
                </a:solidFill>
                <a:highlight>
                  <a:srgbClr val="FFFFFF"/>
                </a:highlight>
                <a:latin typeface="Noto Sans VF"/>
              </a:rPr>
              <a:t>Up to Age 65 years old (ends month of 65</a:t>
            </a:r>
            <a:r>
              <a:rPr lang="en-US" sz="3000" baseline="30000" dirty="0">
                <a:solidFill>
                  <a:srgbClr val="3B3B3B"/>
                </a:solidFill>
                <a:highlight>
                  <a:srgbClr val="FFFFFF"/>
                </a:highlight>
                <a:latin typeface="Noto Sans VF"/>
              </a:rPr>
              <a:t>th</a:t>
            </a:r>
            <a:r>
              <a:rPr lang="en-US" sz="3000" dirty="0">
                <a:solidFill>
                  <a:srgbClr val="3B3B3B"/>
                </a:solidFill>
                <a:highlight>
                  <a:srgbClr val="FFFFFF"/>
                </a:highlight>
                <a:latin typeface="Noto Sans VF"/>
              </a:rPr>
              <a:t> birthday)</a:t>
            </a:r>
          </a:p>
          <a:p>
            <a:pPr lvl="1" fontAlgn="base">
              <a:buFont typeface="Arial" panose="020B0604020202020204" pitchFamily="34" charset="0"/>
              <a:buChar char="•"/>
            </a:pPr>
            <a:r>
              <a:rPr lang="en-US" sz="2600" b="0" i="0" dirty="0">
                <a:solidFill>
                  <a:srgbClr val="3B3B3B"/>
                </a:solidFill>
                <a:effectLst/>
                <a:highlight>
                  <a:srgbClr val="FFFFFF"/>
                </a:highlight>
                <a:latin typeface="Noto Sans VF"/>
              </a:rPr>
              <a:t>Age 18 to 49 years old – buy in eligible</a:t>
            </a:r>
          </a:p>
          <a:p>
            <a:pPr lvl="1" fontAlgn="base">
              <a:buFont typeface="Arial" panose="020B0604020202020204" pitchFamily="34" charset="0"/>
              <a:buChar char="•"/>
            </a:pPr>
            <a:r>
              <a:rPr lang="en-US" sz="2600" dirty="0">
                <a:solidFill>
                  <a:srgbClr val="3B3B3B"/>
                </a:solidFill>
                <a:highlight>
                  <a:srgbClr val="FFFFFF"/>
                </a:highlight>
                <a:latin typeface="Noto Sans VF"/>
              </a:rPr>
              <a:t>Age 50 to 64 years old </a:t>
            </a:r>
            <a:r>
              <a:rPr lang="en-US" sz="2600" b="0" i="0" dirty="0">
                <a:solidFill>
                  <a:srgbClr val="3B3B3B"/>
                </a:solidFill>
                <a:effectLst/>
                <a:highlight>
                  <a:srgbClr val="FFFFFF"/>
                </a:highlight>
                <a:latin typeface="Noto Sans VF"/>
              </a:rPr>
              <a:t>– buy in eligible</a:t>
            </a:r>
            <a:endParaRPr lang="en-US" dirty="0">
              <a:latin typeface="Noto Sans VF"/>
            </a:endParaRPr>
          </a:p>
        </p:txBody>
      </p:sp>
      <p:pic>
        <p:nvPicPr>
          <p:cNvPr id="3" name="Picture 2">
            <a:extLst>
              <a:ext uri="{FF2B5EF4-FFF2-40B4-BE49-F238E27FC236}">
                <a16:creationId xmlns:a16="http://schemas.microsoft.com/office/drawing/2014/main" id="{807EB8B3-B580-8ADE-1DDF-4BDFFCB2B6B6}"/>
              </a:ext>
            </a:extLst>
          </p:cNvPr>
          <p:cNvPicPr>
            <a:picLocks noChangeAspect="1"/>
          </p:cNvPicPr>
          <p:nvPr/>
        </p:nvPicPr>
        <p:blipFill>
          <a:blip r:embed="rId2"/>
          <a:stretch>
            <a:fillRect/>
          </a:stretch>
        </p:blipFill>
        <p:spPr>
          <a:xfrm>
            <a:off x="8165634" y="1335024"/>
            <a:ext cx="3276600" cy="1133475"/>
          </a:xfrm>
          <a:prstGeom prst="rect">
            <a:avLst/>
          </a:prstGeom>
        </p:spPr>
      </p:pic>
    </p:spTree>
    <p:extLst>
      <p:ext uri="{BB962C8B-B14F-4D97-AF65-F5344CB8AC3E}">
        <p14:creationId xmlns:p14="http://schemas.microsoft.com/office/powerpoint/2010/main" val="35244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DB2B7B-6B72-C47C-64EB-436F67192ABB}"/>
              </a:ext>
            </a:extLst>
          </p:cNvPr>
          <p:cNvSpPr>
            <a:spLocks noGrp="1"/>
          </p:cNvSpPr>
          <p:nvPr>
            <p:ph type="title"/>
          </p:nvPr>
        </p:nvSpPr>
        <p:spPr/>
        <p:txBody>
          <a:bodyPr/>
          <a:lstStyle/>
          <a:p>
            <a:r>
              <a:rPr lang="en-US" dirty="0"/>
              <a:t>Option: long-term disability insurance</a:t>
            </a:r>
          </a:p>
        </p:txBody>
      </p:sp>
      <p:sp>
        <p:nvSpPr>
          <p:cNvPr id="6" name="Content Placeholder 5">
            <a:extLst>
              <a:ext uri="{FF2B5EF4-FFF2-40B4-BE49-F238E27FC236}">
                <a16:creationId xmlns:a16="http://schemas.microsoft.com/office/drawing/2014/main" id="{8CB951C4-A618-F404-E8D3-06E5EA42D85A}"/>
              </a:ext>
            </a:extLst>
          </p:cNvPr>
          <p:cNvSpPr>
            <a:spLocks noGrp="1"/>
          </p:cNvSpPr>
          <p:nvPr>
            <p:ph idx="1"/>
          </p:nvPr>
        </p:nvSpPr>
        <p:spPr>
          <a:xfrm>
            <a:off x="1024128" y="2285999"/>
            <a:ext cx="9720073" cy="4438073"/>
          </a:xfrm>
        </p:spPr>
        <p:txBody>
          <a:bodyPr>
            <a:normAutofit/>
          </a:bodyPr>
          <a:lstStyle/>
          <a:p>
            <a:pPr fontAlgn="base"/>
            <a:r>
              <a:rPr lang="en-US" sz="3000" dirty="0">
                <a:solidFill>
                  <a:srgbClr val="3B3B3B"/>
                </a:solidFill>
                <a:latin typeface="Noto Sans VF"/>
              </a:rPr>
              <a:t>Long</a:t>
            </a:r>
            <a:r>
              <a:rPr lang="en-US" sz="3000" i="0" dirty="0">
                <a:solidFill>
                  <a:srgbClr val="3B3B3B"/>
                </a:solidFill>
                <a:effectLst/>
                <a:latin typeface="Noto Sans VF"/>
              </a:rPr>
              <a:t>-Term Disability Insurance can help provide income protection while you are unable to work due to a covered sickness, injury or mental health condition so you can focus on recovery. </a:t>
            </a:r>
          </a:p>
          <a:p>
            <a:pPr marL="230188" indent="-230188" fontAlgn="base">
              <a:buFont typeface="Arial" panose="020B0604020202020204" pitchFamily="34" charset="0"/>
              <a:buChar char="•"/>
            </a:pPr>
            <a:r>
              <a:rPr lang="en-US" sz="3000" b="1" dirty="0">
                <a:solidFill>
                  <a:srgbClr val="3B3B3B"/>
                </a:solidFill>
                <a:latin typeface="Noto Sans VF"/>
              </a:rPr>
              <a:t>Employee purchased </a:t>
            </a:r>
            <a:r>
              <a:rPr lang="en-US" sz="3000" dirty="0">
                <a:solidFill>
                  <a:srgbClr val="3B3B3B"/>
                </a:solidFill>
                <a:latin typeface="Noto Sans VF"/>
              </a:rPr>
              <a:t>benefit (out of pocket)</a:t>
            </a:r>
          </a:p>
          <a:p>
            <a:pPr marL="230188" indent="-230188" fontAlgn="base">
              <a:buFont typeface="Arial" panose="020B0604020202020204" pitchFamily="34" charset="0"/>
              <a:buChar char="•"/>
            </a:pPr>
            <a:r>
              <a:rPr lang="en-US" sz="3000" b="1" dirty="0">
                <a:solidFill>
                  <a:srgbClr val="3B3B3B"/>
                </a:solidFill>
                <a:latin typeface="Noto Sans VF"/>
              </a:rPr>
              <a:t>Extended application process</a:t>
            </a:r>
            <a:r>
              <a:rPr lang="en-US" sz="3000" dirty="0">
                <a:solidFill>
                  <a:srgbClr val="3B3B3B"/>
                </a:solidFill>
                <a:latin typeface="Noto Sans VF"/>
              </a:rPr>
              <a:t>, with extensive verification</a:t>
            </a:r>
          </a:p>
        </p:txBody>
      </p:sp>
    </p:spTree>
    <p:extLst>
      <p:ext uri="{BB962C8B-B14F-4D97-AF65-F5344CB8AC3E}">
        <p14:creationId xmlns:p14="http://schemas.microsoft.com/office/powerpoint/2010/main" val="37823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DB2B7B-6B72-C47C-64EB-436F67192ABB}"/>
              </a:ext>
            </a:extLst>
          </p:cNvPr>
          <p:cNvSpPr>
            <a:spLocks noGrp="1"/>
          </p:cNvSpPr>
          <p:nvPr>
            <p:ph type="title"/>
          </p:nvPr>
        </p:nvSpPr>
        <p:spPr/>
        <p:txBody>
          <a:bodyPr/>
          <a:lstStyle/>
          <a:p>
            <a:r>
              <a:rPr lang="en-US" dirty="0"/>
              <a:t>Option: long-term disability insurance</a:t>
            </a:r>
          </a:p>
        </p:txBody>
      </p:sp>
      <p:sp>
        <p:nvSpPr>
          <p:cNvPr id="6" name="Content Placeholder 5">
            <a:extLst>
              <a:ext uri="{FF2B5EF4-FFF2-40B4-BE49-F238E27FC236}">
                <a16:creationId xmlns:a16="http://schemas.microsoft.com/office/drawing/2014/main" id="{8CB951C4-A618-F404-E8D3-06E5EA42D85A}"/>
              </a:ext>
            </a:extLst>
          </p:cNvPr>
          <p:cNvSpPr>
            <a:spLocks noGrp="1"/>
          </p:cNvSpPr>
          <p:nvPr>
            <p:ph idx="1"/>
          </p:nvPr>
        </p:nvSpPr>
        <p:spPr>
          <a:xfrm>
            <a:off x="1024128" y="2285999"/>
            <a:ext cx="9720073" cy="4438073"/>
          </a:xfrm>
        </p:spPr>
        <p:txBody>
          <a:bodyPr>
            <a:normAutofit/>
          </a:bodyPr>
          <a:lstStyle/>
          <a:p>
            <a:pPr fontAlgn="base"/>
            <a:r>
              <a:rPr lang="en-US" sz="3000" dirty="0">
                <a:solidFill>
                  <a:srgbClr val="3B3B3B"/>
                </a:solidFill>
                <a:latin typeface="Noto Sans VF"/>
              </a:rPr>
              <a:t>Varied coverage duration and elimination periods as well as payout amounts</a:t>
            </a:r>
            <a:endParaRPr lang="en-US" sz="3000" b="0" i="0" dirty="0">
              <a:solidFill>
                <a:srgbClr val="3B3B3B"/>
              </a:solidFill>
              <a:effectLst/>
              <a:latin typeface="Noto Sans VF"/>
            </a:endParaRPr>
          </a:p>
          <a:p>
            <a:pPr marL="396875" indent="-268288" fontAlgn="base">
              <a:buFont typeface="Arial" panose="020B0604020202020204" pitchFamily="34" charset="0"/>
              <a:buChar char="•"/>
            </a:pPr>
            <a:r>
              <a:rPr lang="en-US" sz="3000" i="0" dirty="0">
                <a:solidFill>
                  <a:srgbClr val="3B3B3B"/>
                </a:solidFill>
                <a:effectLst/>
                <a:latin typeface="Noto Sans VF"/>
              </a:rPr>
              <a:t>But </a:t>
            </a:r>
            <a:r>
              <a:rPr lang="en-US" sz="3000" dirty="0">
                <a:solidFill>
                  <a:srgbClr val="3B3B3B"/>
                </a:solidFill>
                <a:latin typeface="Noto Sans VF"/>
              </a:rPr>
              <a:t>will start when an extended elimination period is complete (30, 90 or 180 days, 1 year)</a:t>
            </a:r>
          </a:p>
          <a:p>
            <a:pPr marL="396875" indent="-268288" fontAlgn="base">
              <a:buFont typeface="Arial" panose="020B0604020202020204" pitchFamily="34" charset="0"/>
              <a:buChar char="•"/>
            </a:pPr>
            <a:r>
              <a:rPr lang="en-US" sz="3000" dirty="0">
                <a:solidFill>
                  <a:srgbClr val="3B3B3B"/>
                </a:solidFill>
                <a:latin typeface="Noto Sans VF"/>
              </a:rPr>
              <a:t>Extended elimination (</a:t>
            </a:r>
            <a:r>
              <a:rPr lang="en-US" sz="3000" i="0" dirty="0">
                <a:solidFill>
                  <a:srgbClr val="3B3B3B"/>
                </a:solidFill>
                <a:effectLst/>
                <a:latin typeface="Noto Sans VF"/>
              </a:rPr>
              <a:t>Longer elimination period</a:t>
            </a:r>
            <a:r>
              <a:rPr lang="en-US" sz="3000" dirty="0">
                <a:solidFill>
                  <a:srgbClr val="3B3B3B"/>
                </a:solidFill>
                <a:latin typeface="Noto Sans VF"/>
              </a:rPr>
              <a:t>) – lower premium</a:t>
            </a:r>
          </a:p>
          <a:p>
            <a:pPr marL="396875" indent="-268288" fontAlgn="base">
              <a:buFont typeface="Arial" panose="020B0604020202020204" pitchFamily="34" charset="0"/>
              <a:buChar char="•"/>
            </a:pPr>
            <a:r>
              <a:rPr lang="en-US" sz="3000" dirty="0">
                <a:solidFill>
                  <a:srgbClr val="3B3B3B"/>
                </a:solidFill>
                <a:latin typeface="Noto Sans VF"/>
              </a:rPr>
              <a:t>Extended coverage – increased premium</a:t>
            </a:r>
          </a:p>
          <a:p>
            <a:pPr marL="396875" lvl="1" indent="-268288" fontAlgn="base">
              <a:buFont typeface="Arial" panose="020B0604020202020204" pitchFamily="34" charset="0"/>
              <a:buChar char="•"/>
            </a:pPr>
            <a:r>
              <a:rPr lang="en-US" sz="3000" dirty="0">
                <a:solidFill>
                  <a:srgbClr val="3B3B3B"/>
                </a:solidFill>
                <a:latin typeface="Noto Sans VF"/>
              </a:rPr>
              <a:t>Longer coverage periods 1, 2, 5 year or up to age 65 vs months</a:t>
            </a:r>
            <a:endParaRPr lang="en-US" sz="3000" dirty="0">
              <a:latin typeface="Noto Sans VF"/>
            </a:endParaRPr>
          </a:p>
        </p:txBody>
      </p:sp>
    </p:spTree>
    <p:extLst>
      <p:ext uri="{BB962C8B-B14F-4D97-AF65-F5344CB8AC3E}">
        <p14:creationId xmlns:p14="http://schemas.microsoft.com/office/powerpoint/2010/main" val="943186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626A-83FB-D78E-7B4B-B771FD32A11E}"/>
              </a:ext>
            </a:extLst>
          </p:cNvPr>
          <p:cNvSpPr>
            <a:spLocks noGrp="1"/>
          </p:cNvSpPr>
          <p:nvPr>
            <p:ph type="title"/>
          </p:nvPr>
        </p:nvSpPr>
        <p:spPr/>
        <p:txBody>
          <a:bodyPr/>
          <a:lstStyle/>
          <a:p>
            <a:r>
              <a:rPr lang="en-US" dirty="0"/>
              <a:t>Business overhead</a:t>
            </a:r>
          </a:p>
        </p:txBody>
      </p:sp>
      <p:sp>
        <p:nvSpPr>
          <p:cNvPr id="3" name="Content Placeholder 2">
            <a:extLst>
              <a:ext uri="{FF2B5EF4-FFF2-40B4-BE49-F238E27FC236}">
                <a16:creationId xmlns:a16="http://schemas.microsoft.com/office/drawing/2014/main" id="{F0B9A10F-8AC2-5346-F62C-C7C6A2AA32BC}"/>
              </a:ext>
            </a:extLst>
          </p:cNvPr>
          <p:cNvSpPr>
            <a:spLocks noGrp="1"/>
          </p:cNvSpPr>
          <p:nvPr>
            <p:ph idx="1"/>
          </p:nvPr>
        </p:nvSpPr>
        <p:spPr/>
        <p:txBody>
          <a:bodyPr>
            <a:noAutofit/>
          </a:bodyPr>
          <a:lstStyle/>
          <a:p>
            <a:pPr marL="0" indent="0">
              <a:buNone/>
            </a:pPr>
            <a:r>
              <a:rPr lang="en-US" sz="3000" dirty="0">
                <a:latin typeface="Noto Sans VF"/>
              </a:rPr>
              <a:t>Covers expenses for the business: rent, payroll/salary, taxes</a:t>
            </a:r>
          </a:p>
          <a:p>
            <a:pPr marL="230188" indent="-230188">
              <a:buFont typeface="Arial" panose="020B0604020202020204" pitchFamily="34" charset="0"/>
              <a:buChar char="•"/>
            </a:pPr>
            <a:r>
              <a:rPr lang="en-US" sz="3000" dirty="0">
                <a:latin typeface="Noto Sans VF"/>
              </a:rPr>
              <a:t>Paid to the business for operations based on insured amount</a:t>
            </a:r>
          </a:p>
          <a:p>
            <a:pPr marL="230188" indent="-230188">
              <a:buFont typeface="Arial" panose="020B0604020202020204" pitchFamily="34" charset="0"/>
              <a:buChar char="•"/>
            </a:pPr>
            <a:r>
              <a:rPr lang="en-US" sz="3000" dirty="0">
                <a:latin typeface="Noto Sans VF"/>
              </a:rPr>
              <a:t>Self employed, with or without employees</a:t>
            </a:r>
          </a:p>
          <a:p>
            <a:pPr marL="230188" indent="-230188">
              <a:buFont typeface="Arial" panose="020B0604020202020204" pitchFamily="34" charset="0"/>
              <a:buChar char="•"/>
            </a:pPr>
            <a:r>
              <a:rPr lang="en-US" sz="3000" dirty="0">
                <a:latin typeface="Noto Sans VF"/>
              </a:rPr>
              <a:t>Limited time period coverage</a:t>
            </a:r>
          </a:p>
          <a:p>
            <a:pPr marL="230188" indent="-230188">
              <a:buFont typeface="Arial" panose="020B0604020202020204" pitchFamily="34" charset="0"/>
              <a:buChar char="•"/>
            </a:pPr>
            <a:r>
              <a:rPr lang="en-US" sz="3000" dirty="0">
                <a:latin typeface="Noto Sans VF"/>
              </a:rPr>
              <a:t>Must opt in before needed</a:t>
            </a:r>
          </a:p>
        </p:txBody>
      </p:sp>
    </p:spTree>
    <p:extLst>
      <p:ext uri="{BB962C8B-B14F-4D97-AF65-F5344CB8AC3E}">
        <p14:creationId xmlns:p14="http://schemas.microsoft.com/office/powerpoint/2010/main" val="115248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D006-C4FD-FFCC-69B7-D34C1377B218}"/>
              </a:ext>
            </a:extLst>
          </p:cNvPr>
          <p:cNvSpPr>
            <a:spLocks noGrp="1"/>
          </p:cNvSpPr>
          <p:nvPr>
            <p:ph type="title"/>
          </p:nvPr>
        </p:nvSpPr>
        <p:spPr/>
        <p:txBody>
          <a:bodyPr/>
          <a:lstStyle/>
          <a:p>
            <a:r>
              <a:rPr lang="en-US" dirty="0"/>
              <a:t>Whole Life insurance       </a:t>
            </a:r>
          </a:p>
        </p:txBody>
      </p:sp>
      <p:sp>
        <p:nvSpPr>
          <p:cNvPr id="3" name="Content Placeholder 2">
            <a:extLst>
              <a:ext uri="{FF2B5EF4-FFF2-40B4-BE49-F238E27FC236}">
                <a16:creationId xmlns:a16="http://schemas.microsoft.com/office/drawing/2014/main" id="{803A407C-D5E9-0C3B-D2BA-CA3C5B7938C1}"/>
              </a:ext>
            </a:extLst>
          </p:cNvPr>
          <p:cNvSpPr>
            <a:spLocks noGrp="1"/>
          </p:cNvSpPr>
          <p:nvPr>
            <p:ph idx="1"/>
          </p:nvPr>
        </p:nvSpPr>
        <p:spPr/>
        <p:txBody>
          <a:bodyPr>
            <a:normAutofit/>
          </a:bodyPr>
          <a:lstStyle/>
          <a:p>
            <a:pPr marL="0" indent="0">
              <a:buNone/>
            </a:pPr>
            <a:r>
              <a:rPr lang="en-US" sz="3000" dirty="0">
                <a:latin typeface="Noto Sans VF"/>
              </a:rPr>
              <a:t>Lifetime** coverage as long as premium are paid </a:t>
            </a:r>
          </a:p>
          <a:p>
            <a:pPr marL="0" indent="0">
              <a:buNone/>
            </a:pPr>
            <a:r>
              <a:rPr lang="en-US" sz="3000" dirty="0">
                <a:latin typeface="Noto Sans VF"/>
              </a:rPr>
              <a:t>Tax-deferred growth of policy cash values</a:t>
            </a:r>
          </a:p>
          <a:p>
            <a:pPr marL="0" indent="0">
              <a:buNone/>
            </a:pPr>
            <a:r>
              <a:rPr lang="en-US" sz="3000" dirty="0">
                <a:latin typeface="Noto Sans VF"/>
              </a:rPr>
              <a:t>Liquidity through policy loans, which can help supplement                             retirement income, college costs and more  </a:t>
            </a:r>
          </a:p>
          <a:p>
            <a:pPr marL="0" indent="0">
              <a:buNone/>
            </a:pPr>
            <a:r>
              <a:rPr lang="en-US" sz="3000" dirty="0">
                <a:latin typeface="Noto Sans VF"/>
              </a:rPr>
              <a:t>A stable financial asset on your balance sheet that will never lose value year to year</a:t>
            </a:r>
          </a:p>
          <a:p>
            <a:pPr marL="0" indent="0">
              <a:buNone/>
            </a:pPr>
            <a:r>
              <a:rPr lang="en-US" sz="3000" dirty="0">
                <a:latin typeface="Noto Sans VF"/>
              </a:rPr>
              <a:t>Income tax-free death benefit      </a:t>
            </a:r>
          </a:p>
        </p:txBody>
      </p:sp>
    </p:spTree>
    <p:extLst>
      <p:ext uri="{BB962C8B-B14F-4D97-AF65-F5344CB8AC3E}">
        <p14:creationId xmlns:p14="http://schemas.microsoft.com/office/powerpoint/2010/main" val="2173450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D006-C4FD-FFCC-69B7-D34C1377B218}"/>
              </a:ext>
            </a:extLst>
          </p:cNvPr>
          <p:cNvSpPr>
            <a:spLocks noGrp="1"/>
          </p:cNvSpPr>
          <p:nvPr>
            <p:ph type="title"/>
          </p:nvPr>
        </p:nvSpPr>
        <p:spPr/>
        <p:txBody>
          <a:bodyPr/>
          <a:lstStyle/>
          <a:p>
            <a:r>
              <a:rPr lang="en-US" dirty="0"/>
              <a:t>Term Life insurance</a:t>
            </a:r>
          </a:p>
        </p:txBody>
      </p:sp>
      <p:sp>
        <p:nvSpPr>
          <p:cNvPr id="3" name="Content Placeholder 2">
            <a:extLst>
              <a:ext uri="{FF2B5EF4-FFF2-40B4-BE49-F238E27FC236}">
                <a16:creationId xmlns:a16="http://schemas.microsoft.com/office/drawing/2014/main" id="{803A407C-D5E9-0C3B-D2BA-CA3C5B7938C1}"/>
              </a:ext>
            </a:extLst>
          </p:cNvPr>
          <p:cNvSpPr>
            <a:spLocks noGrp="1"/>
          </p:cNvSpPr>
          <p:nvPr>
            <p:ph idx="1"/>
          </p:nvPr>
        </p:nvSpPr>
        <p:spPr>
          <a:xfrm>
            <a:off x="1024128" y="2286000"/>
            <a:ext cx="9940283" cy="4023360"/>
          </a:xfrm>
        </p:spPr>
        <p:txBody>
          <a:bodyPr>
            <a:normAutofit/>
          </a:bodyPr>
          <a:lstStyle/>
          <a:p>
            <a:r>
              <a:rPr lang="en-US" sz="3000" dirty="0">
                <a:latin typeface="Noto Sans VF"/>
              </a:rPr>
              <a:t>The lowest initial premium to obtain the highest death benefit</a:t>
            </a:r>
          </a:p>
          <a:p>
            <a:r>
              <a:rPr lang="en-US" sz="3000" dirty="0">
                <a:latin typeface="Noto Sans VF"/>
              </a:rPr>
              <a:t>Ideal for those who need coverage for a specific period of time</a:t>
            </a:r>
          </a:p>
          <a:p>
            <a:r>
              <a:rPr lang="en-US" sz="3000" dirty="0">
                <a:latin typeface="Noto Sans VF"/>
              </a:rPr>
              <a:t>Option to convert to whole life insurance later without evidence of insurability</a:t>
            </a:r>
          </a:p>
          <a:p>
            <a:r>
              <a:rPr lang="en-US" sz="3000" dirty="0">
                <a:latin typeface="Noto Sans VF"/>
              </a:rPr>
              <a:t>Income tax-free death benefit*</a:t>
            </a:r>
          </a:p>
        </p:txBody>
      </p:sp>
    </p:spTree>
    <p:extLst>
      <p:ext uri="{BB962C8B-B14F-4D97-AF65-F5344CB8AC3E}">
        <p14:creationId xmlns:p14="http://schemas.microsoft.com/office/powerpoint/2010/main" val="10275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9EAD-3AD7-BDF1-96E6-8679BDEA6297}"/>
              </a:ext>
            </a:extLst>
          </p:cNvPr>
          <p:cNvSpPr>
            <a:spLocks noGrp="1"/>
          </p:cNvSpPr>
          <p:nvPr>
            <p:ph type="title"/>
          </p:nvPr>
        </p:nvSpPr>
        <p:spPr/>
        <p:txBody>
          <a:bodyPr/>
          <a:lstStyle/>
          <a:p>
            <a:r>
              <a:rPr lang="en-US" dirty="0"/>
              <a:t>Business insurance 101</a:t>
            </a:r>
          </a:p>
        </p:txBody>
      </p:sp>
      <p:sp>
        <p:nvSpPr>
          <p:cNvPr id="3" name="Content Placeholder 2">
            <a:extLst>
              <a:ext uri="{FF2B5EF4-FFF2-40B4-BE49-F238E27FC236}">
                <a16:creationId xmlns:a16="http://schemas.microsoft.com/office/drawing/2014/main" id="{F71273CB-01AB-C667-78D2-26D938F76FE4}"/>
              </a:ext>
            </a:extLst>
          </p:cNvPr>
          <p:cNvSpPr>
            <a:spLocks noGrp="1"/>
          </p:cNvSpPr>
          <p:nvPr>
            <p:ph idx="1"/>
          </p:nvPr>
        </p:nvSpPr>
        <p:spPr>
          <a:xfrm>
            <a:off x="923460" y="1891717"/>
            <a:ext cx="9720073" cy="4572000"/>
          </a:xfrm>
        </p:spPr>
        <p:txBody>
          <a:bodyPr numCol="2">
            <a:normAutofit/>
          </a:bodyPr>
          <a:lstStyle/>
          <a:p>
            <a:r>
              <a:rPr lang="en-US" sz="3000" dirty="0">
                <a:latin typeface="Noto Sans VF"/>
              </a:rPr>
              <a:t>Can cover </a:t>
            </a:r>
          </a:p>
          <a:p>
            <a:pPr marL="230188" indent="-230188">
              <a:buFont typeface="Arial" panose="020B0604020202020204" pitchFamily="34" charset="0"/>
              <a:buChar char="•"/>
            </a:pPr>
            <a:r>
              <a:rPr lang="en-US" sz="3000" dirty="0">
                <a:latin typeface="Noto Sans VF"/>
              </a:rPr>
              <a:t>the business</a:t>
            </a:r>
          </a:p>
          <a:p>
            <a:pPr marL="230188" indent="-230188">
              <a:buFont typeface="Arial" panose="020B0604020202020204" pitchFamily="34" charset="0"/>
              <a:buChar char="•"/>
            </a:pPr>
            <a:r>
              <a:rPr lang="en-US" sz="3000" dirty="0">
                <a:latin typeface="Noto Sans VF"/>
              </a:rPr>
              <a:t>the employees (and their families)</a:t>
            </a:r>
          </a:p>
          <a:p>
            <a:pPr marL="230188" indent="-230188">
              <a:buFont typeface="Arial" panose="020B0604020202020204" pitchFamily="34" charset="0"/>
              <a:buChar char="•"/>
            </a:pPr>
            <a:r>
              <a:rPr lang="en-US" sz="3000" dirty="0">
                <a:latin typeface="Noto Sans VF"/>
              </a:rPr>
              <a:t>injuries on the job</a:t>
            </a:r>
          </a:p>
          <a:p>
            <a:pPr marL="230188" indent="-230188">
              <a:buFont typeface="Arial" panose="020B0604020202020204" pitchFamily="34" charset="0"/>
              <a:buChar char="•"/>
            </a:pPr>
            <a:r>
              <a:rPr lang="en-US" sz="3000" dirty="0">
                <a:latin typeface="Noto Sans VF"/>
              </a:rPr>
              <a:t>injuries off the job</a:t>
            </a:r>
          </a:p>
          <a:p>
            <a:pPr marL="230188" indent="-230188">
              <a:buFont typeface="Arial" panose="020B0604020202020204" pitchFamily="34" charset="0"/>
              <a:buChar char="•"/>
            </a:pPr>
            <a:r>
              <a:rPr lang="en-US" sz="3000" dirty="0">
                <a:latin typeface="Noto Sans VF"/>
              </a:rPr>
              <a:t>Sickness</a:t>
            </a:r>
          </a:p>
          <a:p>
            <a:pPr marL="230188" indent="-230188">
              <a:buFont typeface="Arial" panose="020B0604020202020204" pitchFamily="34" charset="0"/>
              <a:buChar char="•"/>
            </a:pPr>
            <a:r>
              <a:rPr lang="en-US" sz="3000" dirty="0">
                <a:latin typeface="Noto Sans VF"/>
              </a:rPr>
              <a:t>*a motor vehicle accident</a:t>
            </a:r>
          </a:p>
          <a:p>
            <a:pPr marL="0" indent="0">
              <a:buNone/>
            </a:pPr>
            <a:r>
              <a:rPr lang="en-US" sz="3000" dirty="0">
                <a:latin typeface="Noto Sans VF"/>
              </a:rPr>
              <a:t>What it doesn’t cover</a:t>
            </a:r>
          </a:p>
          <a:p>
            <a:pPr marL="230188" indent="-230188">
              <a:buFont typeface="Arial" panose="020B0604020202020204" pitchFamily="34" charset="0"/>
              <a:buChar char="•"/>
            </a:pPr>
            <a:r>
              <a:rPr lang="en-US" sz="3000" dirty="0">
                <a:latin typeface="Noto Sans VF"/>
              </a:rPr>
              <a:t>Travel</a:t>
            </a:r>
          </a:p>
          <a:p>
            <a:pPr marL="230188" indent="-230188">
              <a:buFont typeface="Arial" panose="020B0604020202020204" pitchFamily="34" charset="0"/>
              <a:buChar char="•"/>
            </a:pPr>
            <a:r>
              <a:rPr lang="en-US" sz="3000" dirty="0">
                <a:latin typeface="Noto Sans VF"/>
              </a:rPr>
              <a:t>Illegal activities (breaking the law)</a:t>
            </a:r>
          </a:p>
          <a:p>
            <a:pPr marL="0" indent="0">
              <a:buNone/>
            </a:pPr>
            <a:endParaRPr lang="en-US" sz="3000" dirty="0">
              <a:latin typeface="Noto Sans VF"/>
            </a:endParaRPr>
          </a:p>
        </p:txBody>
      </p:sp>
    </p:spTree>
    <p:extLst>
      <p:ext uri="{BB962C8B-B14F-4D97-AF65-F5344CB8AC3E}">
        <p14:creationId xmlns:p14="http://schemas.microsoft.com/office/powerpoint/2010/main" val="251493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D006-C4FD-FFCC-69B7-D34C1377B218}"/>
              </a:ext>
            </a:extLst>
          </p:cNvPr>
          <p:cNvSpPr>
            <a:spLocks noGrp="1"/>
          </p:cNvSpPr>
          <p:nvPr>
            <p:ph type="title"/>
          </p:nvPr>
        </p:nvSpPr>
        <p:spPr/>
        <p:txBody>
          <a:bodyPr/>
          <a:lstStyle/>
          <a:p>
            <a:r>
              <a:rPr lang="en-US" dirty="0"/>
              <a:t>Return of premium Life insurance</a:t>
            </a:r>
          </a:p>
        </p:txBody>
      </p:sp>
      <p:sp>
        <p:nvSpPr>
          <p:cNvPr id="3" name="Content Placeholder 2">
            <a:extLst>
              <a:ext uri="{FF2B5EF4-FFF2-40B4-BE49-F238E27FC236}">
                <a16:creationId xmlns:a16="http://schemas.microsoft.com/office/drawing/2014/main" id="{803A407C-D5E9-0C3B-D2BA-CA3C5B7938C1}"/>
              </a:ext>
            </a:extLst>
          </p:cNvPr>
          <p:cNvSpPr>
            <a:spLocks noGrp="1"/>
          </p:cNvSpPr>
          <p:nvPr>
            <p:ph idx="1"/>
          </p:nvPr>
        </p:nvSpPr>
        <p:spPr/>
        <p:txBody>
          <a:bodyPr>
            <a:normAutofit lnSpcReduction="10000"/>
          </a:bodyPr>
          <a:lstStyle/>
          <a:p>
            <a:r>
              <a:rPr lang="en-US" sz="3000" dirty="0">
                <a:latin typeface="Noto Sans VF"/>
              </a:rPr>
              <a:t>Issue age from 18 to 60</a:t>
            </a:r>
          </a:p>
          <a:p>
            <a:r>
              <a:rPr lang="en-US" sz="3000" dirty="0">
                <a:latin typeface="Noto Sans VF"/>
              </a:rPr>
              <a:t>20 years, 30 years or to age 65</a:t>
            </a:r>
          </a:p>
          <a:p>
            <a:r>
              <a:rPr lang="en-US" sz="3000" dirty="0">
                <a:latin typeface="Noto Sans VF"/>
              </a:rPr>
              <a:t>Death benefits: $50,000 to $500,000</a:t>
            </a:r>
          </a:p>
          <a:p>
            <a:r>
              <a:rPr lang="en-US" sz="3000" dirty="0">
                <a:latin typeface="Noto Sans VF"/>
              </a:rPr>
              <a:t>At the end of the Term, you decide what option is best:</a:t>
            </a:r>
          </a:p>
          <a:p>
            <a:r>
              <a:rPr lang="en-US" sz="3000" dirty="0">
                <a:latin typeface="Noto Sans VF"/>
              </a:rPr>
              <a:t>    Option A: Guaranteed Cash Refund</a:t>
            </a:r>
          </a:p>
          <a:p>
            <a:r>
              <a:rPr lang="en-US" sz="3000" dirty="0">
                <a:latin typeface="Noto Sans VF"/>
              </a:rPr>
              <a:t>    Option B: Guaranteed Reduced Paid up Life Insurance</a:t>
            </a:r>
          </a:p>
          <a:p>
            <a:r>
              <a:rPr lang="en-US" sz="3000" dirty="0">
                <a:latin typeface="Noto Sans VF"/>
              </a:rPr>
              <a:t>    Option C: Guaranteed Extended Term Insurance</a:t>
            </a:r>
          </a:p>
          <a:p>
            <a:endParaRPr lang="en-US" sz="3000" dirty="0">
              <a:latin typeface="Noto Sans VF"/>
            </a:endParaRPr>
          </a:p>
        </p:txBody>
      </p:sp>
    </p:spTree>
    <p:extLst>
      <p:ext uri="{BB962C8B-B14F-4D97-AF65-F5344CB8AC3E}">
        <p14:creationId xmlns:p14="http://schemas.microsoft.com/office/powerpoint/2010/main" val="4157618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6278-7627-0F12-9B43-FEE34D9D8C33}"/>
              </a:ext>
            </a:extLst>
          </p:cNvPr>
          <p:cNvSpPr>
            <a:spLocks noGrp="1"/>
          </p:cNvSpPr>
          <p:nvPr>
            <p:ph type="title"/>
          </p:nvPr>
        </p:nvSpPr>
        <p:spPr/>
        <p:txBody>
          <a:bodyPr>
            <a:normAutofit/>
          </a:bodyPr>
          <a:lstStyle/>
          <a:p>
            <a:r>
              <a:rPr lang="en-US" dirty="0"/>
              <a:t>Errors &amp; Omissions </a:t>
            </a:r>
            <a:br>
              <a:rPr lang="en-US" dirty="0"/>
            </a:br>
            <a:endParaRPr lang="en-US" dirty="0"/>
          </a:p>
        </p:txBody>
      </p:sp>
      <p:sp>
        <p:nvSpPr>
          <p:cNvPr id="3" name="Content Placeholder 2">
            <a:extLst>
              <a:ext uri="{FF2B5EF4-FFF2-40B4-BE49-F238E27FC236}">
                <a16:creationId xmlns:a16="http://schemas.microsoft.com/office/drawing/2014/main" id="{A0628729-8870-5C14-8F49-FD2A502D44B3}"/>
              </a:ext>
            </a:extLst>
          </p:cNvPr>
          <p:cNvSpPr>
            <a:spLocks noGrp="1"/>
          </p:cNvSpPr>
          <p:nvPr>
            <p:ph idx="1"/>
          </p:nvPr>
        </p:nvSpPr>
        <p:spPr>
          <a:xfrm>
            <a:off x="1024128" y="1803633"/>
            <a:ext cx="9720073" cy="4505727"/>
          </a:xfrm>
        </p:spPr>
        <p:txBody>
          <a:bodyPr>
            <a:normAutofit lnSpcReduction="10000"/>
          </a:bodyPr>
          <a:lstStyle/>
          <a:p>
            <a:r>
              <a:rPr lang="en-US" sz="3000" b="0" i="0" dirty="0">
                <a:solidFill>
                  <a:srgbClr val="202124"/>
                </a:solidFill>
                <a:effectLst/>
                <a:highlight>
                  <a:srgbClr val="FFFFFF"/>
                </a:highlight>
                <a:latin typeface="Noto Sans VF"/>
              </a:rPr>
              <a:t>Professional Liability insurance, also known as Errors and Omissions (E&amp;O) coverage, is designed to protect your business against claims that professional advice or services you provided caused a customer financial harm due to actual or alleged mistakes or a failure to perform a service.</a:t>
            </a:r>
            <a:endParaRPr lang="en-US" sz="3000" dirty="0">
              <a:solidFill>
                <a:srgbClr val="1358A9"/>
              </a:solidFill>
              <a:latin typeface="Noto Sans VF"/>
            </a:endParaRPr>
          </a:p>
          <a:p>
            <a:pPr>
              <a:buFont typeface="Arial" panose="020B0604020202020204" pitchFamily="34" charset="0"/>
              <a:buChar char="•"/>
            </a:pPr>
            <a:r>
              <a:rPr lang="en-US" sz="3000" dirty="0">
                <a:latin typeface="Noto Sans VF"/>
              </a:rPr>
              <a:t>Errors or oversights</a:t>
            </a:r>
          </a:p>
          <a:p>
            <a:pPr>
              <a:buFont typeface="Arial" panose="020B0604020202020204" pitchFamily="34" charset="0"/>
              <a:buChar char="•"/>
            </a:pPr>
            <a:r>
              <a:rPr lang="en-US" sz="3000" dirty="0">
                <a:latin typeface="Noto Sans VF"/>
              </a:rPr>
              <a:t>Failure to deliver</a:t>
            </a:r>
          </a:p>
          <a:p>
            <a:pPr>
              <a:buFont typeface="Arial" panose="020B0604020202020204" pitchFamily="34" charset="0"/>
              <a:buChar char="•"/>
            </a:pPr>
            <a:r>
              <a:rPr lang="en-US" sz="3000" dirty="0">
                <a:latin typeface="Noto Sans VF"/>
              </a:rPr>
              <a:t>Professional negligence</a:t>
            </a:r>
          </a:p>
          <a:p>
            <a:pPr>
              <a:buFont typeface="Arial" panose="020B0604020202020204" pitchFamily="34" charset="0"/>
              <a:buChar char="•"/>
            </a:pPr>
            <a:r>
              <a:rPr lang="en-US" sz="3000" dirty="0">
                <a:latin typeface="Noto Sans VF"/>
              </a:rPr>
              <a:t>Breach of contract</a:t>
            </a:r>
          </a:p>
        </p:txBody>
      </p:sp>
    </p:spTree>
    <p:extLst>
      <p:ext uri="{BB962C8B-B14F-4D97-AF65-F5344CB8AC3E}">
        <p14:creationId xmlns:p14="http://schemas.microsoft.com/office/powerpoint/2010/main" val="4076603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6278-7627-0F12-9B43-FEE34D9D8C33}"/>
              </a:ext>
            </a:extLst>
          </p:cNvPr>
          <p:cNvSpPr>
            <a:spLocks noGrp="1"/>
          </p:cNvSpPr>
          <p:nvPr>
            <p:ph type="title"/>
          </p:nvPr>
        </p:nvSpPr>
        <p:spPr>
          <a:xfrm>
            <a:off x="1024128" y="585216"/>
            <a:ext cx="9720072" cy="1478476"/>
          </a:xfrm>
        </p:spPr>
        <p:txBody>
          <a:bodyPr/>
          <a:lstStyle/>
          <a:p>
            <a:r>
              <a:rPr lang="en-US" dirty="0"/>
              <a:t>Accident                     </a:t>
            </a:r>
            <a:br>
              <a:rPr lang="en-US" dirty="0"/>
            </a:br>
            <a:endParaRPr lang="en-US" dirty="0"/>
          </a:p>
        </p:txBody>
      </p:sp>
      <p:sp>
        <p:nvSpPr>
          <p:cNvPr id="3" name="Content Placeholder 2">
            <a:extLst>
              <a:ext uri="{FF2B5EF4-FFF2-40B4-BE49-F238E27FC236}">
                <a16:creationId xmlns:a16="http://schemas.microsoft.com/office/drawing/2014/main" id="{A0628729-8870-5C14-8F49-FD2A502D44B3}"/>
              </a:ext>
            </a:extLst>
          </p:cNvPr>
          <p:cNvSpPr>
            <a:spLocks noGrp="1"/>
          </p:cNvSpPr>
          <p:nvPr>
            <p:ph idx="1"/>
          </p:nvPr>
        </p:nvSpPr>
        <p:spPr/>
        <p:txBody>
          <a:bodyPr/>
          <a:lstStyle/>
          <a:p>
            <a:r>
              <a:rPr lang="en-US" sz="3000" dirty="0">
                <a:latin typeface="Noto Sans VF"/>
              </a:rPr>
              <a:t>24 Hour Coverage</a:t>
            </a:r>
          </a:p>
          <a:p>
            <a:r>
              <a:rPr lang="en-US" sz="3000" dirty="0">
                <a:latin typeface="Noto Sans VF"/>
              </a:rPr>
              <a:t>Simple to Major Accident Covered</a:t>
            </a:r>
          </a:p>
          <a:p>
            <a:r>
              <a:rPr lang="en-US" sz="3000" dirty="0">
                <a:latin typeface="Noto Sans VF"/>
              </a:rPr>
              <a:t>Will pay on top of other coverage ( Car, Workers Comp)</a:t>
            </a:r>
          </a:p>
          <a:p>
            <a:r>
              <a:rPr lang="en-US" sz="3000" dirty="0">
                <a:latin typeface="Noto Sans VF"/>
              </a:rPr>
              <a:t>The money comes to you, based on service received </a:t>
            </a:r>
          </a:p>
          <a:p>
            <a:r>
              <a:rPr lang="en-US" sz="3000" dirty="0">
                <a:latin typeface="Noto Sans VF"/>
              </a:rPr>
              <a:t>Aflac thru Payroll or Direct </a:t>
            </a:r>
          </a:p>
          <a:p>
            <a:pPr marL="0" indent="0">
              <a:buNone/>
            </a:pPr>
            <a:endParaRPr lang="en-US" sz="3000" dirty="0">
              <a:latin typeface="Noto Sans VF"/>
            </a:endParaRPr>
          </a:p>
          <a:p>
            <a:endParaRPr lang="en-US" sz="3000" dirty="0">
              <a:latin typeface="Noto Sans VF"/>
            </a:endParaRPr>
          </a:p>
        </p:txBody>
      </p:sp>
      <p:pic>
        <p:nvPicPr>
          <p:cNvPr id="5" name="Picture 4">
            <a:extLst>
              <a:ext uri="{FF2B5EF4-FFF2-40B4-BE49-F238E27FC236}">
                <a16:creationId xmlns:a16="http://schemas.microsoft.com/office/drawing/2014/main" id="{4B3018D2-6253-DCBA-8FC8-43C34E6D4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010" y="748889"/>
            <a:ext cx="1900539" cy="657454"/>
          </a:xfrm>
          <a:prstGeom prst="rect">
            <a:avLst/>
          </a:prstGeom>
        </p:spPr>
      </p:pic>
    </p:spTree>
    <p:extLst>
      <p:ext uri="{BB962C8B-B14F-4D97-AF65-F5344CB8AC3E}">
        <p14:creationId xmlns:p14="http://schemas.microsoft.com/office/powerpoint/2010/main" val="1916319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6278-7627-0F12-9B43-FEE34D9D8C33}"/>
              </a:ext>
            </a:extLst>
          </p:cNvPr>
          <p:cNvSpPr>
            <a:spLocks noGrp="1"/>
          </p:cNvSpPr>
          <p:nvPr>
            <p:ph type="title"/>
          </p:nvPr>
        </p:nvSpPr>
        <p:spPr/>
        <p:txBody>
          <a:bodyPr>
            <a:normAutofit/>
          </a:bodyPr>
          <a:lstStyle/>
          <a:p>
            <a:r>
              <a:rPr lang="en-US" dirty="0"/>
              <a:t>critical illness    </a:t>
            </a:r>
          </a:p>
        </p:txBody>
      </p:sp>
      <p:sp>
        <p:nvSpPr>
          <p:cNvPr id="3" name="Content Placeholder 2">
            <a:extLst>
              <a:ext uri="{FF2B5EF4-FFF2-40B4-BE49-F238E27FC236}">
                <a16:creationId xmlns:a16="http://schemas.microsoft.com/office/drawing/2014/main" id="{A0628729-8870-5C14-8F49-FD2A502D44B3}"/>
              </a:ext>
            </a:extLst>
          </p:cNvPr>
          <p:cNvSpPr>
            <a:spLocks noGrp="1"/>
          </p:cNvSpPr>
          <p:nvPr>
            <p:ph idx="1"/>
          </p:nvPr>
        </p:nvSpPr>
        <p:spPr/>
        <p:txBody>
          <a:bodyPr>
            <a:normAutofit lnSpcReduction="10000"/>
          </a:bodyPr>
          <a:lstStyle/>
          <a:p>
            <a:r>
              <a:rPr lang="en-US" sz="3000" dirty="0">
                <a:latin typeface="Noto Sans VF"/>
              </a:rPr>
              <a:t>Cancer</a:t>
            </a:r>
          </a:p>
          <a:p>
            <a:r>
              <a:rPr lang="en-US" sz="3000" dirty="0">
                <a:latin typeface="Noto Sans VF"/>
              </a:rPr>
              <a:t>      5 year look back</a:t>
            </a:r>
          </a:p>
          <a:p>
            <a:r>
              <a:rPr lang="en-US" sz="3000" dirty="0">
                <a:latin typeface="Noto Sans VF"/>
              </a:rPr>
              <a:t>Simple claim process only need a positive pathology report</a:t>
            </a:r>
          </a:p>
          <a:p>
            <a:pPr marL="0" indent="0">
              <a:buNone/>
            </a:pPr>
            <a:r>
              <a:rPr lang="en-US" sz="3000" dirty="0">
                <a:latin typeface="Noto Sans VF"/>
              </a:rPr>
              <a:t> Heart/Stroke</a:t>
            </a:r>
          </a:p>
          <a:p>
            <a:r>
              <a:rPr lang="en-US" sz="3000" dirty="0">
                <a:latin typeface="Noto Sans VF"/>
              </a:rPr>
              <a:t>Lump Sum option available: 10K to 100K </a:t>
            </a:r>
          </a:p>
          <a:p>
            <a:r>
              <a:rPr lang="en-US" sz="3000" dirty="0">
                <a:latin typeface="Noto Sans VF"/>
              </a:rPr>
              <a:t>Available from 18 to 69 years old (based on youngest spouse)</a:t>
            </a:r>
          </a:p>
          <a:p>
            <a:r>
              <a:rPr lang="en-US" sz="3000" dirty="0">
                <a:latin typeface="Noto Sans VF"/>
              </a:rPr>
              <a:t>Direct</a:t>
            </a:r>
          </a:p>
        </p:txBody>
      </p:sp>
      <p:pic>
        <p:nvPicPr>
          <p:cNvPr id="5" name="Picture 4">
            <a:extLst>
              <a:ext uri="{FF2B5EF4-FFF2-40B4-BE49-F238E27FC236}">
                <a16:creationId xmlns:a16="http://schemas.microsoft.com/office/drawing/2014/main" id="{A809BF3A-8EB5-C373-5610-09355F907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292037"/>
            <a:ext cx="3375870" cy="1848289"/>
          </a:xfrm>
          <a:prstGeom prst="rect">
            <a:avLst/>
          </a:prstGeom>
        </p:spPr>
      </p:pic>
    </p:spTree>
    <p:extLst>
      <p:ext uri="{BB962C8B-B14F-4D97-AF65-F5344CB8AC3E}">
        <p14:creationId xmlns:p14="http://schemas.microsoft.com/office/powerpoint/2010/main" val="188697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6278-7627-0F12-9B43-FEE34D9D8C33}"/>
              </a:ext>
            </a:extLst>
          </p:cNvPr>
          <p:cNvSpPr>
            <a:spLocks noGrp="1"/>
          </p:cNvSpPr>
          <p:nvPr>
            <p:ph type="title"/>
          </p:nvPr>
        </p:nvSpPr>
        <p:spPr/>
        <p:txBody>
          <a:bodyPr/>
          <a:lstStyle/>
          <a:p>
            <a:r>
              <a:rPr lang="en-US" dirty="0"/>
              <a:t>Travel insurance </a:t>
            </a:r>
            <a:br>
              <a:rPr lang="en-US" dirty="0"/>
            </a:br>
            <a:endParaRPr lang="en-US" dirty="0"/>
          </a:p>
        </p:txBody>
      </p:sp>
      <p:sp>
        <p:nvSpPr>
          <p:cNvPr id="3" name="Content Placeholder 2">
            <a:extLst>
              <a:ext uri="{FF2B5EF4-FFF2-40B4-BE49-F238E27FC236}">
                <a16:creationId xmlns:a16="http://schemas.microsoft.com/office/drawing/2014/main" id="{A0628729-8870-5C14-8F49-FD2A502D44B3}"/>
              </a:ext>
            </a:extLst>
          </p:cNvPr>
          <p:cNvSpPr>
            <a:spLocks noGrp="1"/>
          </p:cNvSpPr>
          <p:nvPr>
            <p:ph idx="1"/>
          </p:nvPr>
        </p:nvSpPr>
        <p:spPr>
          <a:xfrm>
            <a:off x="1024128" y="2084832"/>
            <a:ext cx="9720073" cy="4224528"/>
          </a:xfrm>
        </p:spPr>
        <p:txBody>
          <a:bodyPr>
            <a:normAutofit/>
          </a:bodyPr>
          <a:lstStyle/>
          <a:p>
            <a:r>
              <a:rPr lang="en-US" sz="3000" dirty="0">
                <a:latin typeface="Noto Sans VF"/>
              </a:rPr>
              <a:t>Single Trip</a:t>
            </a:r>
          </a:p>
          <a:p>
            <a:r>
              <a:rPr lang="en-US" sz="3000" dirty="0">
                <a:latin typeface="Noto Sans VF"/>
              </a:rPr>
              <a:t>    Great for families traveling 1 time during the year</a:t>
            </a:r>
          </a:p>
          <a:p>
            <a:r>
              <a:rPr lang="en-US" sz="3000" dirty="0">
                <a:latin typeface="Noto Sans VF"/>
              </a:rPr>
              <a:t>Annual Coverage</a:t>
            </a:r>
          </a:p>
          <a:p>
            <a:r>
              <a:rPr lang="en-US" sz="3000" dirty="0">
                <a:latin typeface="Noto Sans VF"/>
              </a:rPr>
              <a:t>    Unlimited trips </a:t>
            </a:r>
          </a:p>
          <a:p>
            <a:r>
              <a:rPr lang="en-US" sz="3000" dirty="0">
                <a:latin typeface="Noto Sans VF"/>
              </a:rPr>
              <a:t>    Each trip up to 45 days</a:t>
            </a:r>
          </a:p>
          <a:p>
            <a:r>
              <a:rPr lang="en-US" sz="3000" dirty="0">
                <a:latin typeface="Noto Sans VF"/>
              </a:rPr>
              <a:t>    Same rates for age 18 to 99 years old</a:t>
            </a:r>
          </a:p>
          <a:p>
            <a:r>
              <a:rPr lang="en-US" sz="3000" dirty="0">
                <a:latin typeface="Noto Sans VF"/>
              </a:rPr>
              <a:t>Coverage option: 3K ,  5K  , 7500 , 10K and more</a:t>
            </a:r>
          </a:p>
          <a:p>
            <a:endParaRPr lang="en-US" sz="3000" dirty="0">
              <a:latin typeface="Noto Sans VF"/>
            </a:endParaRPr>
          </a:p>
        </p:txBody>
      </p:sp>
      <p:pic>
        <p:nvPicPr>
          <p:cNvPr id="5" name="Picture 4">
            <a:extLst>
              <a:ext uri="{FF2B5EF4-FFF2-40B4-BE49-F238E27FC236}">
                <a16:creationId xmlns:a16="http://schemas.microsoft.com/office/drawing/2014/main" id="{47E26F1E-796C-5386-E7FF-9117C0FAEA2F}"/>
              </a:ext>
            </a:extLst>
          </p:cNvPr>
          <p:cNvPicPr>
            <a:picLocks noChangeAspect="1"/>
          </p:cNvPicPr>
          <p:nvPr/>
        </p:nvPicPr>
        <p:blipFill>
          <a:blip r:embed="rId2"/>
          <a:stretch>
            <a:fillRect/>
          </a:stretch>
        </p:blipFill>
        <p:spPr>
          <a:xfrm>
            <a:off x="5587069" y="322388"/>
            <a:ext cx="5157132" cy="2025271"/>
          </a:xfrm>
          <a:prstGeom prst="rect">
            <a:avLst/>
          </a:prstGeom>
        </p:spPr>
      </p:pic>
    </p:spTree>
    <p:extLst>
      <p:ext uri="{BB962C8B-B14F-4D97-AF65-F5344CB8AC3E}">
        <p14:creationId xmlns:p14="http://schemas.microsoft.com/office/powerpoint/2010/main" val="2982091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6278-7627-0F12-9B43-FEE34D9D8C33}"/>
              </a:ext>
            </a:extLst>
          </p:cNvPr>
          <p:cNvSpPr>
            <a:spLocks noGrp="1"/>
          </p:cNvSpPr>
          <p:nvPr>
            <p:ph type="title"/>
          </p:nvPr>
        </p:nvSpPr>
        <p:spPr/>
        <p:txBody>
          <a:bodyPr/>
          <a:lstStyle/>
          <a:p>
            <a:r>
              <a:rPr lang="en-US" dirty="0"/>
              <a:t>There are many insurance options: </a:t>
            </a:r>
            <a:br>
              <a:rPr lang="en-US" dirty="0"/>
            </a:br>
            <a:r>
              <a:rPr lang="en-US" dirty="0"/>
              <a:t>How to make the decision to purchase</a:t>
            </a:r>
          </a:p>
        </p:txBody>
      </p:sp>
      <p:sp>
        <p:nvSpPr>
          <p:cNvPr id="3" name="Content Placeholder 2">
            <a:extLst>
              <a:ext uri="{FF2B5EF4-FFF2-40B4-BE49-F238E27FC236}">
                <a16:creationId xmlns:a16="http://schemas.microsoft.com/office/drawing/2014/main" id="{A0628729-8870-5C14-8F49-FD2A502D44B3}"/>
              </a:ext>
            </a:extLst>
          </p:cNvPr>
          <p:cNvSpPr>
            <a:spLocks noGrp="1"/>
          </p:cNvSpPr>
          <p:nvPr>
            <p:ph idx="1"/>
          </p:nvPr>
        </p:nvSpPr>
        <p:spPr/>
        <p:txBody>
          <a:bodyPr/>
          <a:lstStyle/>
          <a:p>
            <a:r>
              <a:rPr lang="en-US" sz="3000" dirty="0">
                <a:latin typeface="Noto Sans VF"/>
              </a:rPr>
              <a:t>Personal Decision</a:t>
            </a:r>
          </a:p>
          <a:p>
            <a:r>
              <a:rPr lang="en-US" sz="3000" dirty="0">
                <a:latin typeface="Noto Sans VF"/>
              </a:rPr>
              <a:t>Industry and person specific</a:t>
            </a:r>
          </a:p>
          <a:p>
            <a:r>
              <a:rPr lang="en-US" sz="3000" dirty="0">
                <a:latin typeface="Noto Sans VF"/>
              </a:rPr>
              <a:t>Repetitive use injury: LMT, Hairdresser, Chef</a:t>
            </a:r>
          </a:p>
          <a:p>
            <a:r>
              <a:rPr lang="en-US" sz="3000" dirty="0">
                <a:latin typeface="Noto Sans VF"/>
              </a:rPr>
              <a:t>Lifestyle – cyclist, skier, athlete, auto accident (Option: Accident Coverage)</a:t>
            </a:r>
          </a:p>
          <a:p>
            <a:r>
              <a:rPr lang="en-US" sz="3000" dirty="0">
                <a:latin typeface="Noto Sans VF"/>
              </a:rPr>
              <a:t>Risk tolerance</a:t>
            </a:r>
          </a:p>
        </p:txBody>
      </p:sp>
    </p:spTree>
    <p:extLst>
      <p:ext uri="{BB962C8B-B14F-4D97-AF65-F5344CB8AC3E}">
        <p14:creationId xmlns:p14="http://schemas.microsoft.com/office/powerpoint/2010/main" val="2253133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2C4E-E6FB-2E62-B41A-D6F1FE9162C7}"/>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26AA2E5A-7D26-E736-1527-1C0D09517D5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13474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2C4E-E6FB-2E62-B41A-D6F1FE9162C7}"/>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6AA2E5A-7D26-E736-1527-1C0D09517D55}"/>
              </a:ext>
            </a:extLst>
          </p:cNvPr>
          <p:cNvSpPr>
            <a:spLocks noGrp="1"/>
          </p:cNvSpPr>
          <p:nvPr>
            <p:ph idx="1"/>
          </p:nvPr>
        </p:nvSpPr>
        <p:spPr/>
        <p:txBody>
          <a:bodyPr>
            <a:normAutofit/>
          </a:bodyPr>
          <a:lstStyle/>
          <a:p>
            <a:pPr algn="ctr"/>
            <a:r>
              <a:rPr lang="en-US" sz="3200" dirty="0">
                <a:latin typeface="Noto Sans VF"/>
              </a:rPr>
              <a:t>Christina Beeke</a:t>
            </a:r>
          </a:p>
          <a:p>
            <a:pPr algn="ctr"/>
            <a:r>
              <a:rPr lang="en-US" sz="3200" dirty="0">
                <a:latin typeface="Noto Sans VF"/>
              </a:rPr>
              <a:t>413-977-6016</a:t>
            </a:r>
          </a:p>
          <a:p>
            <a:pPr algn="ctr"/>
            <a:r>
              <a:rPr lang="en-US" sz="3200" dirty="0">
                <a:latin typeface="Noto Sans VF"/>
              </a:rPr>
              <a:t>cbeeke1@gmail.com</a:t>
            </a:r>
          </a:p>
        </p:txBody>
      </p:sp>
    </p:spTree>
    <p:extLst>
      <p:ext uri="{BB962C8B-B14F-4D97-AF65-F5344CB8AC3E}">
        <p14:creationId xmlns:p14="http://schemas.microsoft.com/office/powerpoint/2010/main" val="69297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3807-88CC-98CF-A675-C32B35B2F080}"/>
              </a:ext>
            </a:extLst>
          </p:cNvPr>
          <p:cNvSpPr>
            <a:spLocks noGrp="1"/>
          </p:cNvSpPr>
          <p:nvPr>
            <p:ph type="title"/>
          </p:nvPr>
        </p:nvSpPr>
        <p:spPr/>
        <p:txBody>
          <a:bodyPr/>
          <a:lstStyle/>
          <a:p>
            <a:r>
              <a:rPr lang="en-US" dirty="0"/>
              <a:t>What may be available for a small business</a:t>
            </a:r>
          </a:p>
        </p:txBody>
      </p:sp>
      <p:sp>
        <p:nvSpPr>
          <p:cNvPr id="3" name="Content Placeholder 2">
            <a:extLst>
              <a:ext uri="{FF2B5EF4-FFF2-40B4-BE49-F238E27FC236}">
                <a16:creationId xmlns:a16="http://schemas.microsoft.com/office/drawing/2014/main" id="{A30EB50B-BAB3-0F45-540B-3CB40D8C5FC5}"/>
              </a:ext>
            </a:extLst>
          </p:cNvPr>
          <p:cNvSpPr>
            <a:spLocks noGrp="1"/>
          </p:cNvSpPr>
          <p:nvPr>
            <p:ph idx="1"/>
          </p:nvPr>
        </p:nvSpPr>
        <p:spPr>
          <a:xfrm>
            <a:off x="1024128" y="2189527"/>
            <a:ext cx="9720073" cy="4668473"/>
          </a:xfrm>
        </p:spPr>
        <p:txBody>
          <a:bodyPr numCol="2">
            <a:noAutofit/>
          </a:bodyPr>
          <a:lstStyle/>
          <a:p>
            <a:r>
              <a:rPr lang="en-US" sz="3000" b="1" dirty="0">
                <a:latin typeface="Noto Sans VF"/>
              </a:rPr>
              <a:t>What will be discussed in detail</a:t>
            </a:r>
          </a:p>
          <a:p>
            <a:pPr marL="230188" indent="-230188">
              <a:buFont typeface="Arial" panose="020B0604020202020204" pitchFamily="34" charset="0"/>
              <a:buChar char="•"/>
            </a:pPr>
            <a:r>
              <a:rPr lang="en-US" sz="3000" dirty="0">
                <a:latin typeface="Noto Sans VF"/>
              </a:rPr>
              <a:t>PFML (Paid Family/Med Leave)</a:t>
            </a:r>
          </a:p>
          <a:p>
            <a:pPr marL="230188" indent="-230188">
              <a:buFont typeface="Arial" panose="020B0604020202020204" pitchFamily="34" charset="0"/>
              <a:buChar char="•"/>
            </a:pPr>
            <a:r>
              <a:rPr lang="en-US" sz="3000" dirty="0">
                <a:latin typeface="Noto Sans VF"/>
              </a:rPr>
              <a:t>Workers Compensation</a:t>
            </a:r>
          </a:p>
          <a:p>
            <a:pPr marL="230188" indent="-230188">
              <a:buFont typeface="Arial" panose="020B0604020202020204" pitchFamily="34" charset="0"/>
              <a:buChar char="•"/>
            </a:pPr>
            <a:r>
              <a:rPr lang="en-US" sz="3000" dirty="0">
                <a:latin typeface="Noto Sans VF"/>
              </a:rPr>
              <a:t>Disability</a:t>
            </a:r>
          </a:p>
          <a:p>
            <a:pPr marL="230188" indent="-230188">
              <a:buFont typeface="Arial" panose="020B0604020202020204" pitchFamily="34" charset="0"/>
              <a:buChar char="•"/>
            </a:pPr>
            <a:r>
              <a:rPr lang="en-US" sz="3000" dirty="0">
                <a:latin typeface="Noto Sans VF"/>
              </a:rPr>
              <a:t>Business Overhead</a:t>
            </a:r>
          </a:p>
          <a:p>
            <a:pPr marL="230188" indent="-230188">
              <a:buFont typeface="Arial" panose="020B0604020202020204" pitchFamily="34" charset="0"/>
              <a:buChar char="•"/>
            </a:pPr>
            <a:r>
              <a:rPr lang="en-US" sz="3000" dirty="0">
                <a:latin typeface="Noto Sans VF"/>
              </a:rPr>
              <a:t>Life (Whole and Term)</a:t>
            </a:r>
          </a:p>
          <a:p>
            <a:pPr marL="0" indent="0">
              <a:buNone/>
            </a:pPr>
            <a:r>
              <a:rPr lang="en-US" sz="3000" b="1" dirty="0">
                <a:latin typeface="Noto Sans VF"/>
              </a:rPr>
              <a:t>Other options</a:t>
            </a:r>
          </a:p>
          <a:p>
            <a:pPr marL="230188" indent="-230188">
              <a:buFont typeface="Arial" panose="020B0604020202020204" pitchFamily="34" charset="0"/>
              <a:buChar char="•"/>
            </a:pPr>
            <a:r>
              <a:rPr lang="en-US" sz="3000" dirty="0">
                <a:latin typeface="Noto Sans VF"/>
              </a:rPr>
              <a:t>Errors and Omissions</a:t>
            </a:r>
          </a:p>
          <a:p>
            <a:pPr marL="230188" indent="-230188">
              <a:buFont typeface="Arial" panose="020B0604020202020204" pitchFamily="34" charset="0"/>
              <a:buChar char="•"/>
            </a:pPr>
            <a:r>
              <a:rPr lang="en-US" sz="3000" dirty="0">
                <a:latin typeface="Noto Sans VF"/>
              </a:rPr>
              <a:t>Accident</a:t>
            </a:r>
          </a:p>
          <a:p>
            <a:pPr marL="230188" indent="-230188">
              <a:buFont typeface="Arial" panose="020B0604020202020204" pitchFamily="34" charset="0"/>
              <a:buChar char="•"/>
            </a:pPr>
            <a:r>
              <a:rPr lang="en-US" sz="3000" dirty="0">
                <a:latin typeface="Noto Sans VF"/>
              </a:rPr>
              <a:t>Critical Illness</a:t>
            </a:r>
          </a:p>
          <a:p>
            <a:pPr marL="230188" indent="-230188">
              <a:buFont typeface="Arial" panose="020B0604020202020204" pitchFamily="34" charset="0"/>
              <a:buChar char="•"/>
            </a:pPr>
            <a:r>
              <a:rPr lang="en-US" sz="3000" dirty="0">
                <a:latin typeface="Noto Sans VF"/>
              </a:rPr>
              <a:t>Travel</a:t>
            </a:r>
          </a:p>
        </p:txBody>
      </p:sp>
    </p:spTree>
    <p:extLst>
      <p:ext uri="{BB962C8B-B14F-4D97-AF65-F5344CB8AC3E}">
        <p14:creationId xmlns:p14="http://schemas.microsoft.com/office/powerpoint/2010/main" val="89840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F130-0B8B-CBDE-B25D-1B1C965905FC}"/>
              </a:ext>
            </a:extLst>
          </p:cNvPr>
          <p:cNvSpPr>
            <a:spLocks noGrp="1"/>
          </p:cNvSpPr>
          <p:nvPr>
            <p:ph type="title"/>
          </p:nvPr>
        </p:nvSpPr>
        <p:spPr/>
        <p:txBody>
          <a:bodyPr/>
          <a:lstStyle/>
          <a:p>
            <a:r>
              <a:rPr lang="en-US" dirty="0"/>
              <a:t>Paid Family and Medical Leave (PFML)</a:t>
            </a:r>
            <a:br>
              <a:rPr lang="en-US" dirty="0"/>
            </a:br>
            <a:r>
              <a:rPr lang="en-US" dirty="0"/>
              <a:t>information</a:t>
            </a:r>
          </a:p>
        </p:txBody>
      </p:sp>
      <p:sp>
        <p:nvSpPr>
          <p:cNvPr id="5" name="Content Placeholder 4">
            <a:extLst>
              <a:ext uri="{FF2B5EF4-FFF2-40B4-BE49-F238E27FC236}">
                <a16:creationId xmlns:a16="http://schemas.microsoft.com/office/drawing/2014/main" id="{EDF132AC-972B-E567-2AC4-7421A3A21B40}"/>
              </a:ext>
            </a:extLst>
          </p:cNvPr>
          <p:cNvSpPr>
            <a:spLocks noGrp="1"/>
          </p:cNvSpPr>
          <p:nvPr>
            <p:ph idx="1"/>
          </p:nvPr>
        </p:nvSpPr>
        <p:spPr>
          <a:xfrm>
            <a:off x="729674" y="2152073"/>
            <a:ext cx="10631054" cy="4211782"/>
          </a:xfrm>
        </p:spPr>
        <p:txBody>
          <a:bodyPr>
            <a:normAutofit fontScale="92500"/>
          </a:bodyPr>
          <a:lstStyle/>
          <a:p>
            <a:pPr algn="l"/>
            <a:r>
              <a:rPr lang="en-US" sz="3200" i="0" dirty="0">
                <a:solidFill>
                  <a:srgbClr val="141414"/>
                </a:solidFill>
                <a:effectLst/>
                <a:latin typeface="Noto Sans VF"/>
              </a:rPr>
              <a:t>Not everyone is eligible, some exclusions apply (commission based)</a:t>
            </a:r>
          </a:p>
          <a:p>
            <a:pPr algn="l"/>
            <a:r>
              <a:rPr lang="en-US" sz="3200" dirty="0">
                <a:solidFill>
                  <a:srgbClr val="141414"/>
                </a:solidFill>
                <a:latin typeface="Noto Sans VF"/>
              </a:rPr>
              <a:t>You must opt in, at or after 18 years of age</a:t>
            </a:r>
          </a:p>
          <a:p>
            <a:pPr algn="l"/>
            <a:r>
              <a:rPr lang="en-US" sz="3200" i="0" dirty="0">
                <a:solidFill>
                  <a:srgbClr val="141414"/>
                </a:solidFill>
                <a:effectLst/>
                <a:latin typeface="Noto Sans VF"/>
              </a:rPr>
              <a:t>The rates vary as a percentage of annual income</a:t>
            </a:r>
          </a:p>
          <a:p>
            <a:pPr algn="l"/>
            <a:r>
              <a:rPr lang="en-US" sz="3200" dirty="0">
                <a:solidFill>
                  <a:srgbClr val="141414"/>
                </a:solidFill>
                <a:latin typeface="Noto Sans VF"/>
              </a:rPr>
              <a:t>Minimum is $6,300 in the previous 4 quarters prior to the event</a:t>
            </a:r>
          </a:p>
          <a:p>
            <a:pPr algn="l"/>
            <a:r>
              <a:rPr lang="en-US" sz="3200" i="0" dirty="0">
                <a:solidFill>
                  <a:srgbClr val="141414"/>
                </a:solidFill>
                <a:effectLst/>
                <a:latin typeface="Noto Sans VF"/>
              </a:rPr>
              <a:t>Sample events:</a:t>
            </a:r>
          </a:p>
          <a:p>
            <a:pPr algn="l"/>
            <a:r>
              <a:rPr lang="en-US" sz="3200" dirty="0">
                <a:solidFill>
                  <a:srgbClr val="141414"/>
                </a:solidFill>
                <a:latin typeface="Noto Sans VF"/>
              </a:rPr>
              <a:t>Birth, Death, Care of a family member, Planned Surgery, Unplanned Sickness or injury of self? Or family member (in some states)</a:t>
            </a:r>
            <a:endParaRPr lang="en-US" sz="3200" i="0" dirty="0">
              <a:solidFill>
                <a:srgbClr val="141414"/>
              </a:solidFill>
              <a:effectLst/>
              <a:latin typeface="Noto Sans VF"/>
            </a:endParaRPr>
          </a:p>
        </p:txBody>
      </p:sp>
    </p:spTree>
    <p:extLst>
      <p:ext uri="{BB962C8B-B14F-4D97-AF65-F5344CB8AC3E}">
        <p14:creationId xmlns:p14="http://schemas.microsoft.com/office/powerpoint/2010/main" val="300984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F130-0B8B-CBDE-B25D-1B1C965905FC}"/>
              </a:ext>
            </a:extLst>
          </p:cNvPr>
          <p:cNvSpPr>
            <a:spLocks noGrp="1"/>
          </p:cNvSpPr>
          <p:nvPr>
            <p:ph type="title"/>
          </p:nvPr>
        </p:nvSpPr>
        <p:spPr/>
        <p:txBody>
          <a:bodyPr/>
          <a:lstStyle/>
          <a:p>
            <a:r>
              <a:rPr lang="en-US" dirty="0"/>
              <a:t>Paid Family and Medical Leave (PFML)</a:t>
            </a:r>
            <a:br>
              <a:rPr lang="en-US" dirty="0"/>
            </a:br>
            <a:r>
              <a:rPr lang="en-US" dirty="0"/>
              <a:t>ELIGIBILITY</a:t>
            </a:r>
          </a:p>
        </p:txBody>
      </p:sp>
      <p:sp>
        <p:nvSpPr>
          <p:cNvPr id="5" name="Content Placeholder 4">
            <a:extLst>
              <a:ext uri="{FF2B5EF4-FFF2-40B4-BE49-F238E27FC236}">
                <a16:creationId xmlns:a16="http://schemas.microsoft.com/office/drawing/2014/main" id="{EDF132AC-972B-E567-2AC4-7421A3A21B40}"/>
              </a:ext>
            </a:extLst>
          </p:cNvPr>
          <p:cNvSpPr>
            <a:spLocks noGrp="1"/>
          </p:cNvSpPr>
          <p:nvPr>
            <p:ph idx="1"/>
          </p:nvPr>
        </p:nvSpPr>
        <p:spPr>
          <a:xfrm>
            <a:off x="729674" y="2152072"/>
            <a:ext cx="10631054" cy="4626233"/>
          </a:xfrm>
        </p:spPr>
        <p:txBody>
          <a:bodyPr>
            <a:noAutofit/>
          </a:bodyPr>
          <a:lstStyle/>
          <a:p>
            <a:pPr algn="l"/>
            <a:r>
              <a:rPr lang="en-US" sz="3000" b="0" i="0" dirty="0">
                <a:solidFill>
                  <a:srgbClr val="141414"/>
                </a:solidFill>
                <a:effectLst/>
                <a:latin typeface="Noto Sans VF"/>
              </a:rPr>
              <a:t>Most Massachusetts employees are eligible for up to 26 weeks of combined family and medical leave per benefit year</a:t>
            </a:r>
            <a:r>
              <a:rPr lang="en-US" sz="3000" dirty="0">
                <a:solidFill>
                  <a:srgbClr val="141414"/>
                </a:solidFill>
                <a:latin typeface="Noto Sans VF"/>
              </a:rPr>
              <a:t>, </a:t>
            </a:r>
            <a:r>
              <a:rPr lang="en-US" sz="3000" b="0" i="0" dirty="0">
                <a:solidFill>
                  <a:srgbClr val="141414"/>
                </a:solidFill>
                <a:effectLst/>
                <a:latin typeface="Noto Sans VF"/>
              </a:rPr>
              <a:t>may include:</a:t>
            </a:r>
          </a:p>
          <a:p>
            <a:pPr lvl="2">
              <a:buFont typeface="Arial" panose="020B0604020202020204" pitchFamily="34" charset="0"/>
              <a:buChar char="•"/>
            </a:pPr>
            <a:r>
              <a:rPr lang="en-US" sz="2400" b="0" i="0" dirty="0">
                <a:solidFill>
                  <a:srgbClr val="141414"/>
                </a:solidFill>
                <a:effectLst/>
                <a:latin typeface="Noto Sans VF"/>
              </a:rPr>
              <a:t>Up to 20 weeks of paid medical leave to manage a personal serious health condition</a:t>
            </a:r>
          </a:p>
          <a:p>
            <a:pPr lvl="2">
              <a:buFont typeface="Arial" panose="020B0604020202020204" pitchFamily="34" charset="0"/>
              <a:buChar char="•"/>
            </a:pPr>
            <a:r>
              <a:rPr lang="en-US" sz="2400" b="0" i="0" dirty="0">
                <a:solidFill>
                  <a:srgbClr val="141414"/>
                </a:solidFill>
                <a:effectLst/>
                <a:latin typeface="Noto Sans VF"/>
              </a:rPr>
              <a:t>Up to 12 weeks of paid family leave to care for a family member or to bond with a child</a:t>
            </a:r>
          </a:p>
          <a:p>
            <a:pPr lvl="2">
              <a:buFont typeface="Arial" panose="020B0604020202020204" pitchFamily="34" charset="0"/>
              <a:buChar char="•"/>
            </a:pPr>
            <a:r>
              <a:rPr lang="en-US" sz="2400" b="0" i="0" dirty="0">
                <a:solidFill>
                  <a:srgbClr val="141414"/>
                </a:solidFill>
                <a:effectLst/>
                <a:latin typeface="Noto Sans VF"/>
              </a:rPr>
              <a:t>Up to 26 weeks of paid family leave to care for a family member who is a member of the armed forces</a:t>
            </a:r>
          </a:p>
          <a:p>
            <a:pPr algn="l"/>
            <a:r>
              <a:rPr lang="en-US" sz="3000" b="0" i="0" dirty="0">
                <a:solidFill>
                  <a:srgbClr val="141414"/>
                </a:solidFill>
                <a:effectLst/>
                <a:latin typeface="Noto Sans VF"/>
              </a:rPr>
              <a:t>You can take more than one kind of Family and Medical Leave in a benefit year, but </a:t>
            </a:r>
            <a:r>
              <a:rPr lang="en-US" sz="3000" b="1" i="0" dirty="0">
                <a:solidFill>
                  <a:srgbClr val="141414"/>
                </a:solidFill>
                <a:effectLst/>
                <a:latin typeface="Noto Sans VF"/>
              </a:rPr>
              <a:t>the maximum amount of leave you can take in a </a:t>
            </a:r>
            <a:r>
              <a:rPr lang="en-US" sz="3000" b="1" i="0" u="none" strike="noStrike" dirty="0">
                <a:solidFill>
                  <a:srgbClr val="14558F"/>
                </a:solidFill>
                <a:effectLst/>
                <a:latin typeface="Noto Sans VF"/>
                <a:hlinkClick r:id="rId2"/>
              </a:rPr>
              <a:t>benefit year</a:t>
            </a:r>
            <a:r>
              <a:rPr lang="en-US" sz="3000" b="1" i="0" dirty="0">
                <a:solidFill>
                  <a:srgbClr val="141414"/>
                </a:solidFill>
                <a:effectLst/>
                <a:latin typeface="Noto Sans VF"/>
              </a:rPr>
              <a:t> is 26 weeks.</a:t>
            </a:r>
            <a:endParaRPr lang="en-US" sz="3000" b="0" i="0" dirty="0">
              <a:solidFill>
                <a:srgbClr val="141414"/>
              </a:solidFill>
              <a:effectLst/>
              <a:latin typeface="Noto Sans VF"/>
            </a:endParaRPr>
          </a:p>
        </p:txBody>
      </p:sp>
    </p:spTree>
    <p:extLst>
      <p:ext uri="{BB962C8B-B14F-4D97-AF65-F5344CB8AC3E}">
        <p14:creationId xmlns:p14="http://schemas.microsoft.com/office/powerpoint/2010/main" val="259099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DD9E19-D666-D365-AD0D-B57F36BE4B7B}"/>
              </a:ext>
            </a:extLst>
          </p:cNvPr>
          <p:cNvPicPr>
            <a:picLocks noChangeAspect="1"/>
          </p:cNvPicPr>
          <p:nvPr/>
        </p:nvPicPr>
        <p:blipFill>
          <a:blip r:embed="rId2"/>
          <a:stretch>
            <a:fillRect/>
          </a:stretch>
        </p:blipFill>
        <p:spPr>
          <a:xfrm>
            <a:off x="629083" y="1872234"/>
            <a:ext cx="10107980" cy="4741002"/>
          </a:xfrm>
          <a:prstGeom prst="rect">
            <a:avLst/>
          </a:prstGeom>
        </p:spPr>
      </p:pic>
      <p:sp>
        <p:nvSpPr>
          <p:cNvPr id="2" name="Title 1">
            <a:extLst>
              <a:ext uri="{FF2B5EF4-FFF2-40B4-BE49-F238E27FC236}">
                <a16:creationId xmlns:a16="http://schemas.microsoft.com/office/drawing/2014/main" id="{BF378337-A9FB-9D7A-C67F-050B8E81AB03}"/>
              </a:ext>
            </a:extLst>
          </p:cNvPr>
          <p:cNvSpPr>
            <a:spLocks noGrp="1"/>
          </p:cNvSpPr>
          <p:nvPr>
            <p:ph type="title"/>
          </p:nvPr>
        </p:nvSpPr>
        <p:spPr/>
        <p:txBody>
          <a:bodyPr/>
          <a:lstStyle/>
          <a:p>
            <a:r>
              <a:rPr lang="en-US" dirty="0"/>
              <a:t>Paid Family and Medical Leave (PFML)</a:t>
            </a:r>
            <a:br>
              <a:rPr lang="en-US" dirty="0"/>
            </a:br>
            <a:r>
              <a:rPr lang="en-US" dirty="0"/>
              <a:t>Tax Rate (MA)</a:t>
            </a:r>
          </a:p>
        </p:txBody>
      </p:sp>
    </p:spTree>
    <p:extLst>
      <p:ext uri="{BB962C8B-B14F-4D97-AF65-F5344CB8AC3E}">
        <p14:creationId xmlns:p14="http://schemas.microsoft.com/office/powerpoint/2010/main" val="210946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29ED1-C22B-24D3-50F7-B1B40F665EAC}"/>
              </a:ext>
            </a:extLst>
          </p:cNvPr>
          <p:cNvPicPr>
            <a:picLocks noChangeAspect="1"/>
          </p:cNvPicPr>
          <p:nvPr/>
        </p:nvPicPr>
        <p:blipFill>
          <a:blip r:embed="rId2"/>
          <a:stretch>
            <a:fillRect/>
          </a:stretch>
        </p:blipFill>
        <p:spPr>
          <a:xfrm>
            <a:off x="1428750" y="1019175"/>
            <a:ext cx="10763250" cy="5838825"/>
          </a:xfrm>
          <a:prstGeom prst="rect">
            <a:avLst/>
          </a:prstGeom>
        </p:spPr>
      </p:pic>
      <p:sp>
        <p:nvSpPr>
          <p:cNvPr id="2" name="Title 1">
            <a:extLst>
              <a:ext uri="{FF2B5EF4-FFF2-40B4-BE49-F238E27FC236}">
                <a16:creationId xmlns:a16="http://schemas.microsoft.com/office/drawing/2014/main" id="{3A0A01D8-FAB0-DEDF-9503-7BAB20D9D1F6}"/>
              </a:ext>
            </a:extLst>
          </p:cNvPr>
          <p:cNvSpPr>
            <a:spLocks noGrp="1"/>
          </p:cNvSpPr>
          <p:nvPr>
            <p:ph type="title"/>
          </p:nvPr>
        </p:nvSpPr>
        <p:spPr>
          <a:xfrm>
            <a:off x="1024128" y="585216"/>
            <a:ext cx="9720072" cy="2111802"/>
          </a:xfrm>
        </p:spPr>
        <p:txBody>
          <a:bodyPr>
            <a:normAutofit/>
          </a:bodyPr>
          <a:lstStyle/>
          <a:p>
            <a:r>
              <a:rPr lang="en-US" dirty="0"/>
              <a:t>Paid Family and Medical Leave (PFML)</a:t>
            </a:r>
            <a:br>
              <a:rPr lang="en-US" dirty="0"/>
            </a:br>
            <a:r>
              <a:rPr lang="en-US" dirty="0"/>
              <a:t>Contribution</a:t>
            </a:r>
            <a:br>
              <a:rPr lang="en-US" dirty="0"/>
            </a:br>
            <a:r>
              <a:rPr lang="en-US" dirty="0"/>
              <a:t>breakdown</a:t>
            </a:r>
          </a:p>
        </p:txBody>
      </p:sp>
    </p:spTree>
    <p:extLst>
      <p:ext uri="{BB962C8B-B14F-4D97-AF65-F5344CB8AC3E}">
        <p14:creationId xmlns:p14="http://schemas.microsoft.com/office/powerpoint/2010/main" val="309171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1663-4679-24C9-C550-D5E662652490}"/>
              </a:ext>
            </a:extLst>
          </p:cNvPr>
          <p:cNvSpPr>
            <a:spLocks noGrp="1"/>
          </p:cNvSpPr>
          <p:nvPr>
            <p:ph type="title"/>
          </p:nvPr>
        </p:nvSpPr>
        <p:spPr/>
        <p:txBody>
          <a:bodyPr/>
          <a:lstStyle/>
          <a:p>
            <a:r>
              <a:rPr lang="en-US" dirty="0"/>
              <a:t>Paid Family and Medical Leave (PFML)</a:t>
            </a:r>
            <a:br>
              <a:rPr lang="en-US" dirty="0"/>
            </a:br>
            <a:r>
              <a:rPr lang="en-US" dirty="0"/>
              <a:t>self-employed opt in</a:t>
            </a:r>
          </a:p>
        </p:txBody>
      </p:sp>
      <p:sp>
        <p:nvSpPr>
          <p:cNvPr id="5" name="Content Placeholder 4">
            <a:extLst>
              <a:ext uri="{FF2B5EF4-FFF2-40B4-BE49-F238E27FC236}">
                <a16:creationId xmlns:a16="http://schemas.microsoft.com/office/drawing/2014/main" id="{87150B2E-FF3B-BC23-8EA8-EF2861D45706}"/>
              </a:ext>
            </a:extLst>
          </p:cNvPr>
          <p:cNvSpPr>
            <a:spLocks noGrp="1"/>
          </p:cNvSpPr>
          <p:nvPr>
            <p:ph idx="1"/>
          </p:nvPr>
        </p:nvSpPr>
        <p:spPr/>
        <p:txBody>
          <a:bodyPr/>
          <a:lstStyle/>
          <a:p>
            <a:pPr algn="l"/>
            <a:r>
              <a:rPr lang="en-US" sz="3000" b="0" i="0" dirty="0">
                <a:solidFill>
                  <a:srgbClr val="141414"/>
                </a:solidFill>
                <a:effectLst/>
                <a:latin typeface="Noto Sans VF"/>
              </a:rPr>
              <a:t>If you are self-employed and reside in the Commonwealth of Massachusetts, you can sign up for the PFML program through </a:t>
            </a:r>
            <a:r>
              <a:rPr lang="en-US" sz="3000" b="1" i="0" u="none" strike="noStrike" dirty="0">
                <a:solidFill>
                  <a:srgbClr val="14558F"/>
                </a:solidFill>
                <a:effectLst/>
                <a:latin typeface="Noto Sans VF"/>
                <a:hlinkClick r:id="rId2"/>
              </a:rPr>
              <a:t>MassTaxConnect</a:t>
            </a:r>
            <a:r>
              <a:rPr lang="en-US" sz="3000" b="0" i="0" dirty="0">
                <a:solidFill>
                  <a:srgbClr val="141414"/>
                </a:solidFill>
                <a:effectLst/>
                <a:latin typeface="Noto Sans VF"/>
              </a:rPr>
              <a:t>.</a:t>
            </a:r>
          </a:p>
          <a:p>
            <a:pPr algn="l"/>
            <a:r>
              <a:rPr lang="en-US" sz="3000" b="0" i="0" dirty="0">
                <a:solidFill>
                  <a:srgbClr val="141414"/>
                </a:solidFill>
                <a:effectLst/>
                <a:latin typeface="Noto Sans VF"/>
              </a:rPr>
              <a:t>Your PFML enrollment will begin on the date you opt in through MassTaxConnect. After you enroll in the program, you'll be required to stay enrolled for at least 3 years. During this time, you'll have to file quarterly earnings reports and make the full quarterly contribution payments for both family and medical leave based on your earnings.</a:t>
            </a:r>
          </a:p>
          <a:p>
            <a:endParaRPr lang="en-US" dirty="0"/>
          </a:p>
        </p:txBody>
      </p:sp>
    </p:spTree>
    <p:extLst>
      <p:ext uri="{BB962C8B-B14F-4D97-AF65-F5344CB8AC3E}">
        <p14:creationId xmlns:p14="http://schemas.microsoft.com/office/powerpoint/2010/main" val="141227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0B51-DBAF-FC80-0A91-5576CB9B5108}"/>
              </a:ext>
            </a:extLst>
          </p:cNvPr>
          <p:cNvSpPr>
            <a:spLocks noGrp="1"/>
          </p:cNvSpPr>
          <p:nvPr>
            <p:ph type="title"/>
          </p:nvPr>
        </p:nvSpPr>
        <p:spPr/>
        <p:txBody>
          <a:bodyPr/>
          <a:lstStyle/>
          <a:p>
            <a:r>
              <a:rPr lang="en-US" dirty="0"/>
              <a:t>Employer required offering: Worker compensation</a:t>
            </a:r>
          </a:p>
        </p:txBody>
      </p:sp>
      <p:sp>
        <p:nvSpPr>
          <p:cNvPr id="5" name="Content Placeholder 4">
            <a:extLst>
              <a:ext uri="{FF2B5EF4-FFF2-40B4-BE49-F238E27FC236}">
                <a16:creationId xmlns:a16="http://schemas.microsoft.com/office/drawing/2014/main" id="{581F4506-0A79-B30D-8B26-CA855AF092B9}"/>
              </a:ext>
            </a:extLst>
          </p:cNvPr>
          <p:cNvSpPr>
            <a:spLocks noGrp="1"/>
          </p:cNvSpPr>
          <p:nvPr>
            <p:ph idx="1"/>
          </p:nvPr>
        </p:nvSpPr>
        <p:spPr>
          <a:xfrm>
            <a:off x="572655" y="2272146"/>
            <a:ext cx="10945089" cy="4037214"/>
          </a:xfrm>
        </p:spPr>
        <p:txBody>
          <a:bodyPr>
            <a:normAutofit/>
          </a:bodyPr>
          <a:lstStyle/>
          <a:p>
            <a:r>
              <a:rPr lang="en-US" sz="3000" b="0" i="0" dirty="0">
                <a:solidFill>
                  <a:srgbClr val="141414"/>
                </a:solidFill>
                <a:effectLst/>
                <a:latin typeface="Noto Sans VF"/>
              </a:rPr>
              <a:t>Employees who are injured during the course of employment, or who suffer from work-related mental or emotional disabilities, as well as occupational diseases, are eligible for workers' compensation benefits in Massachusetts. These benefits include medical and hospital services, medically necessary equipment and prescribed drugs, weekly compensation for lost income during the period the employee cannot work, and vocational and rehabilitation services.</a:t>
            </a:r>
          </a:p>
          <a:p>
            <a:r>
              <a:rPr lang="en-US" sz="3000" dirty="0">
                <a:solidFill>
                  <a:srgbClr val="FF0000"/>
                </a:solidFill>
                <a:latin typeface="Noto Sans VF"/>
              </a:rPr>
              <a:t>Employers may or may not have coverage for self, be sure to inquire if YOU (owner) are covered as an employee in addition to employees.</a:t>
            </a:r>
          </a:p>
        </p:txBody>
      </p:sp>
    </p:spTree>
    <p:extLst>
      <p:ext uri="{BB962C8B-B14F-4D97-AF65-F5344CB8AC3E}">
        <p14:creationId xmlns:p14="http://schemas.microsoft.com/office/powerpoint/2010/main" val="1472998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F1316ECBA91D4A92F60661F55209E6" ma:contentTypeVersion="13" ma:contentTypeDescription="Create a new document." ma:contentTypeScope="" ma:versionID="cec304e33744a5f84c179418153b6274">
  <xsd:schema xmlns:xsd="http://www.w3.org/2001/XMLSchema" xmlns:xs="http://www.w3.org/2001/XMLSchema" xmlns:p="http://schemas.microsoft.com/office/2006/metadata/properties" xmlns:ns3="c68601c8-eaf1-4ae2-893f-f01475aa8476" targetNamespace="http://schemas.microsoft.com/office/2006/metadata/properties" ma:root="true" ma:fieldsID="2619848110cf811c11743ca70ad2a7eb" ns3:_="">
    <xsd:import namespace="c68601c8-eaf1-4ae2-893f-f01475aa847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8601c8-eaf1-4ae2-893f-f01475aa8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6B89BA-5369-43AD-8F26-EA4C51F46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8601c8-eaf1-4ae2-893f-f01475aa84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13D9AD-5E05-4F0F-9B3A-89EAB51DBD4E}">
  <ds:schemaRefs>
    <ds:schemaRef ds:uri="http://schemas.microsoft.com/sharepoint/v3/contenttype/forms"/>
  </ds:schemaRefs>
</ds:datastoreItem>
</file>

<file path=customXml/itemProps3.xml><?xml version="1.0" encoding="utf-8"?>
<ds:datastoreItem xmlns:ds="http://schemas.openxmlformats.org/officeDocument/2006/customXml" ds:itemID="{CAC7DE63-B7A2-4FD0-B595-03BECB8C455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68601c8-eaf1-4ae2-893f-f01475aa8476"/>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921</TotalTime>
  <Words>1344</Words>
  <Application>Microsoft Office PowerPoint</Application>
  <PresentationFormat>Widescreen</PresentationFormat>
  <Paragraphs>142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Noto Sans VF</vt:lpstr>
      <vt:lpstr>Tw Cen MT</vt:lpstr>
      <vt:lpstr>Tw Cen MT Condensed</vt:lpstr>
      <vt:lpstr>Wingdings 3</vt:lpstr>
      <vt:lpstr>Integral</vt:lpstr>
      <vt:lpstr>Business insurance 101</vt:lpstr>
      <vt:lpstr>Business insurance 101</vt:lpstr>
      <vt:lpstr>What may be available for a small business</vt:lpstr>
      <vt:lpstr>Paid Family and Medical Leave (PFML) information</vt:lpstr>
      <vt:lpstr>Paid Family and Medical Leave (PFML) ELIGIBILITY</vt:lpstr>
      <vt:lpstr>Paid Family and Medical Leave (PFML) Tax Rate (MA)</vt:lpstr>
      <vt:lpstr>Paid Family and Medical Leave (PFML) Contribution breakdown</vt:lpstr>
      <vt:lpstr>Paid Family and Medical Leave (PFML) self-employed opt in</vt:lpstr>
      <vt:lpstr>Employer required offering: Worker compensation</vt:lpstr>
      <vt:lpstr>What Is your biggest asset?</vt:lpstr>
      <vt:lpstr>Insure your assets through disability coverage</vt:lpstr>
      <vt:lpstr>Disability coverage (short or long-term)</vt:lpstr>
      <vt:lpstr>Option: Short-term disability insurance</vt:lpstr>
      <vt:lpstr>Aflac Offers Short-Term Disability Insurance (min. 3 employees)</vt:lpstr>
      <vt:lpstr>Option: long-term disability insurance</vt:lpstr>
      <vt:lpstr>Option: long-term disability insurance</vt:lpstr>
      <vt:lpstr>Business overhead</vt:lpstr>
      <vt:lpstr>Whole Life insurance       </vt:lpstr>
      <vt:lpstr>Term Life insurance</vt:lpstr>
      <vt:lpstr>Return of premium Life insurance</vt:lpstr>
      <vt:lpstr>Errors &amp; Omissions  </vt:lpstr>
      <vt:lpstr>Accident                      </vt:lpstr>
      <vt:lpstr>critical illness    </vt:lpstr>
      <vt:lpstr>Travel insurance  </vt:lpstr>
      <vt:lpstr>There are many insurance options:  How to make the decision to purchase</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Beeke</dc:creator>
  <cp:lastModifiedBy>Lisa Totz - LT Consulting</cp:lastModifiedBy>
  <cp:revision>13</cp:revision>
  <dcterms:created xsi:type="dcterms:W3CDTF">2024-05-20T22:51:41Z</dcterms:created>
  <dcterms:modified xsi:type="dcterms:W3CDTF">2024-05-23T16:02:07Z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0x010100AEF1316ECBA91D4A92F60661F55209E6</vt:lpwstr>
  </property>
</Properties>
</file>